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Rambla" charset="0"/>
      <p:regular r:id="rId12"/>
      <p:bold r:id="rId13"/>
      <p:italic r:id="rId14"/>
      <p:boldItalic r:id="rId15"/>
    </p:embeddedFont>
    <p:embeddedFont>
      <p:font typeface="Verdana" pitchFamily="34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3"/>
          <p:cNvSpPr>
            <a:spLocks noGrp="1" noRo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9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5362" name="Shape 100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10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7410" name="Shape 106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111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9458" name="Shape 112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11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21506" name="Shape 118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12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23554" name="Shape 124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hape 13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25602" name="Shape 131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hape 13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27650" name="Shape 137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14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29698" name="Shape 143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hape 14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31746" name="Shape 149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5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6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7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8" name="Shape 16"/>
          <p:cNvSpPr>
            <a:spLocks noChangeArrowheads="1"/>
          </p:cNvSpPr>
          <p:nvPr/>
        </p:nvSpPr>
        <p:spPr bwMode="auto">
          <a:xfrm>
            <a:off x="0" y="4664075"/>
            <a:ext cx="9150350" cy="0"/>
          </a:xfrm>
          <a:prstGeom prst="rtTriangle">
            <a:avLst/>
          </a:prstGeom>
          <a:gradFill rotWithShape="0">
            <a:gsLst>
              <a:gs pos="0">
                <a:srgbClr val="8C0A37"/>
              </a:gs>
              <a:gs pos="55000">
                <a:srgbClr val="D75177"/>
              </a:gs>
              <a:gs pos="100000">
                <a:srgbClr val="8C0A37"/>
              </a:gs>
            </a:gsLst>
            <a:lin ang="3000000"/>
          </a:gradFill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/>
            <a:endParaRPr lang="es-ES" sz="1800">
              <a:solidFill>
                <a:srgbClr val="FFFFFF"/>
              </a:solidFill>
              <a:latin typeface="Rambla" charset="0"/>
              <a:sym typeface="Rambla" charset="0"/>
            </a:endParaRPr>
          </a:p>
        </p:txBody>
      </p:sp>
      <p:grpSp>
        <p:nvGrpSpPr>
          <p:cNvPr id="9" name="Shape 19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1"/>
          </a:xfrm>
        </p:grpSpPr>
        <p:sp>
          <p:nvSpPr>
            <p:cNvPr id="10" name="Shape 20"/>
            <p:cNvSpPr>
              <a:spLocks/>
            </p:cNvSpPr>
            <p:nvPr/>
          </p:nvSpPr>
          <p:spPr bwMode="auto">
            <a:xfrm>
              <a:off x="1687513" y="4832896"/>
              <a:ext cx="7456486" cy="518815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120000" y="0"/>
                </a:cxn>
                <a:cxn ang="0">
                  <a:pos x="120000" y="120000"/>
                </a:cxn>
                <a:cxn ang="0">
                  <a:pos x="0" y="71280"/>
                </a:cxn>
                <a:cxn ang="0">
                  <a:pos x="120000" y="0"/>
                </a:cxn>
              </a:cxnLst>
              <a:rect l="T0" t="T1" r="T2" b="T3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7128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D7A0AE">
                <a:alpha val="39999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25" tIns="45700" rIns="91425" bIns="45700"/>
            <a:lstStyle/>
            <a:p>
              <a:endParaRPr lang="es-ES"/>
            </a:p>
          </p:txBody>
        </p:sp>
        <p:sp>
          <p:nvSpPr>
            <p:cNvPr id="11" name="Shape 21"/>
            <p:cNvSpPr>
              <a:spLocks/>
            </p:cNvSpPr>
            <p:nvPr/>
          </p:nvSpPr>
          <p:spPr bwMode="auto">
            <a:xfrm>
              <a:off x="35442" y="5135526"/>
              <a:ext cx="9108557" cy="83819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0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00" y="0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lIns="91425" tIns="45700" rIns="91425" bIns="45700"/>
            <a:lstStyle/>
            <a:p>
              <a:endParaRPr lang="es-ES"/>
            </a:p>
          </p:txBody>
        </p:sp>
        <p:sp>
          <p:nvSpPr>
            <p:cNvPr id="12" name="Shape 22"/>
            <p:cNvSpPr/>
            <p:nvPr/>
          </p:nvSpPr>
          <p:spPr>
            <a:xfrm>
              <a:off x="0" y="4883887"/>
              <a:ext cx="9144000" cy="19811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507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0" sy="50000" flip="none" algn="t"/>
            </a:blipFill>
            <a:ln>
              <a:noFill/>
            </a:ln>
          </p:spPr>
          <p:txBody>
            <a:bodyPr lIns="91425" tIns="45700" rIns="91425" bIns="457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 kern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cxnSp>
          <p:nvCxnSpPr>
            <p:cNvPr id="13" name="Shape 23"/>
            <p:cNvCxnSpPr>
              <a:cxnSpLocks noChangeShapeType="1"/>
            </p:cNvCxnSpPr>
            <p:nvPr/>
          </p:nvCxnSpPr>
          <p:spPr bwMode="auto">
            <a:xfrm>
              <a:off x="-3765" y="4880373"/>
              <a:ext cx="9147764" cy="839942"/>
            </a:xfrm>
            <a:prstGeom prst="straightConnector1">
              <a:avLst/>
            </a:prstGeom>
            <a:noFill/>
            <a:ln w="12050">
              <a:solidFill>
                <a:srgbClr val="D297A6"/>
              </a:solidFill>
              <a:miter lim="800000"/>
              <a:headEnd/>
              <a:tailEnd/>
            </a:ln>
          </p:spPr>
        </p:cxnSp>
      </p:grp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685800" y="1752600"/>
            <a:ext cx="7772400" cy="182976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r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8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64008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700" b="0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ctr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4" name="Shape 24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5" name="Shape 25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3E8EA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6" name="Shape 26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fld id="{A7F3E93F-DC1B-4E1B-98E8-523E8E80716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Encabezado de sección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5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6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7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8" name="Shape 39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9D234E"/>
              </a:gs>
              <a:gs pos="72000">
                <a:srgbClr val="D15779"/>
              </a:gs>
              <a:gs pos="100000">
                <a:srgbClr val="D78197"/>
              </a:gs>
            </a:gsLst>
            <a:lin ang="16200000" scaled="0"/>
          </a:gradFill>
          <a:ln w="9525" cap="rnd" cmpd="sng">
            <a:solidFill>
              <a:srgbClr val="862C4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9" name="Shape 40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9D234E"/>
              </a:gs>
              <a:gs pos="72000">
                <a:srgbClr val="D15779"/>
              </a:gs>
              <a:gs pos="100000">
                <a:srgbClr val="D78197"/>
              </a:gs>
            </a:gsLst>
            <a:lin ang="16200000" scaled="0"/>
          </a:gradFill>
          <a:ln w="9525" cap="rnd" cmpd="sng">
            <a:solidFill>
              <a:srgbClr val="862C4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722375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r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8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922712" y="2931711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0" name="Shape 36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1" name="Shape 37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2" name="Shape 38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fld id="{BF68516C-2D93-4B53-B6FF-6C63F10991B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Dos objeto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6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7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8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4325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883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102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4325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883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102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" name="Shape 44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0" name="Shape 45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1" name="Shape 46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fld id="{5C8C6EA2-B482-437F-ABAE-21EDA151481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ación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8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9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10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87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774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87" cy="39417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6052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137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229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774" cy="39417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6052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137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229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1" name="Shape 54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2" name="Shape 55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3" name="Shape 56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latin typeface="Rambla" charset="0"/>
                <a:sym typeface="Rambla" charset="0"/>
              </a:defRPr>
            </a:lvl1pPr>
          </a:lstStyle>
          <a:p>
            <a:fld id="{890D563A-E7B7-4560-8C85-5DB07B1D92E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Sólo el título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4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5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6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58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8" name="Shape 59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9" name="Shape 60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fld id="{A47CF0CD-01DC-42E0-ABD6-4FF2ACA3FF8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Contenido con título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6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7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8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75" cy="4572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Rambla"/>
              <a:buNone/>
              <a:defRPr sz="25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419600" y="5355101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914400" y="274319"/>
            <a:ext cx="7479791" cy="457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2598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629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848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16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016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" name="Shape 70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0" name="Shape 71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1" name="Shape 72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latin typeface="Rambla" charset="0"/>
                <a:sym typeface="Rambla" charset="0"/>
              </a:defRPr>
            </a:lvl1pPr>
          </a:lstStyle>
          <a:p>
            <a:fld id="{59F62C8D-68A2-4D23-83F2-C82734A3CB1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Imagen con título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6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7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8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9" name="Shape 80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10" name="Shape 8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11" name="Shape 82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12" name="Shape 83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13" name="Shape 84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9D234E"/>
              </a:gs>
              <a:gs pos="72000">
                <a:srgbClr val="D15779"/>
              </a:gs>
              <a:gs pos="100000">
                <a:srgbClr val="D78197"/>
              </a:gs>
            </a:gsLst>
            <a:lin ang="16200000" scaled="0"/>
          </a:gradFill>
          <a:ln w="9525" cap="rnd" cmpd="sng">
            <a:solidFill>
              <a:srgbClr val="862C4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" name="Shape 85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9D234E"/>
              </a:gs>
              <a:gs pos="72000">
                <a:srgbClr val="D15779"/>
              </a:gs>
              <a:gs pos="100000">
                <a:srgbClr val="D78197"/>
              </a:gs>
            </a:gsLst>
            <a:lin ang="16200000" scaled="0"/>
          </a:gradFill>
          <a:ln w="9525" cap="rnd" cmpd="sng">
            <a:solidFill>
              <a:srgbClr val="862C4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141232" y="5443401"/>
            <a:ext cx="7162799" cy="64823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18288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645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12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737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714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714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119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lvl="0"/>
            <a:endParaRPr noProof="0">
              <a:sym typeface="Rambla"/>
            </a:endParaRPr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228600" y="4865121"/>
            <a:ext cx="8075431" cy="562672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Rambla"/>
              <a:buNone/>
              <a:defRPr sz="30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76"/>
          <p:cNvSpPr txBox="1">
            <a:spLocks noGrp="1"/>
          </p:cNvSpPr>
          <p:nvPr>
            <p:ph type="dt" idx="10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6" name="Shape 77"/>
          <p:cNvSpPr txBox="1">
            <a:spLocks noGrp="1"/>
          </p:cNvSpPr>
          <p:nvPr>
            <p:ph type="ftr" idx="11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endParaRPr lang="es-ES"/>
          </a:p>
        </p:txBody>
      </p:sp>
      <p:sp>
        <p:nvSpPr>
          <p:cNvPr id="17" name="Shape 78"/>
          <p:cNvSpPr txBox="1">
            <a:spLocks noGrp="1"/>
          </p:cNvSpPr>
          <p:nvPr>
            <p:ph type="sldNum" idx="12"/>
          </p:nvPr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SzPct val="25000"/>
              <a:defRPr sz="1000">
                <a:solidFill>
                  <a:srgbClr val="FFFFFF"/>
                </a:solidFill>
                <a:latin typeface="Rambla" charset="0"/>
                <a:sym typeface="Rambla" charset="0"/>
              </a:defRPr>
            </a:lvl1pPr>
          </a:lstStyle>
          <a:p>
            <a:fld id="{DC4A63D0-733E-40D9-BA93-56031E197E5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 rot="5400000">
            <a:off x="2378964" y="-440435"/>
            <a:ext cx="4386070" cy="8229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 rot="5400000">
            <a:off x="4936367" y="2182285"/>
            <a:ext cx="5592760" cy="177747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 rot="5400000">
            <a:off x="823119" y="-91279"/>
            <a:ext cx="5592759" cy="6324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●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712"/>
              </a:cxn>
              <a:cxn ang="0">
                <a:pos x="119999" y="120000"/>
              </a:cxn>
              <a:cxn ang="0">
                <a:pos x="89106" y="120000"/>
              </a:cxn>
              <a:cxn ang="0">
                <a:pos x="16" y="0"/>
              </a:cxn>
            </a:cxnLst>
            <a:rect l="T0" t="T1" r="T2" b="T3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D7A0AE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1027" name="Shape 7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19999" y="119387"/>
              </a:cxn>
              <a:cxn ang="0">
                <a:pos x="94759" y="120000"/>
              </a:cxn>
              <a:cxn ang="0">
                <a:pos x="257" y="816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91425" tIns="45700" rIns="91425" bIns="45700"/>
          <a:lstStyle/>
          <a:p>
            <a:endParaRPr lang="es-ES"/>
          </a:p>
        </p:txBody>
      </p:sp>
      <p:sp>
        <p:nvSpPr>
          <p:cNvPr id="8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1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 kern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1031" name="Shape 9"/>
          <p:cNvCxnSpPr>
            <a:cxnSpLocks noChangeShapeType="1"/>
          </p:cNvCxnSpPr>
          <p:nvPr/>
        </p:nvCxnSpPr>
        <p:spPr bwMode="auto">
          <a:xfrm>
            <a:off x="-9525" y="5788025"/>
            <a:ext cx="3405188" cy="1084263"/>
          </a:xfrm>
          <a:prstGeom prst="straightConnector1">
            <a:avLst/>
          </a:prstGeom>
          <a:noFill/>
          <a:ln w="12050">
            <a:solidFill>
              <a:srgbClr val="D297A6"/>
            </a:solidFill>
            <a:miter lim="800000"/>
            <a:headEnd/>
            <a:tailEnd/>
          </a:ln>
        </p:spPr>
      </p:cxnSp>
      <p:sp>
        <p:nvSpPr>
          <p:cNvPr id="1032" name="Shape 10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smtClean="0">
              <a:sym typeface="Arial" charset="0"/>
            </a:endParaRPr>
          </a:p>
        </p:txBody>
      </p:sp>
      <p:sp>
        <p:nvSpPr>
          <p:cNvPr id="1033" name="Shape 11"/>
          <p:cNvSpPr txBox="1"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smtClean="0">
              <a:sym typeface="Arial" charset="0"/>
            </a:endParaRPr>
          </a:p>
        </p:txBody>
      </p:sp>
      <p:sp>
        <p:nvSpPr>
          <p:cNvPr id="1034" name="Shape 12"/>
          <p:cNvSpPr txBox="1">
            <a:spLocks noGrp="1"/>
          </p:cNvSpPr>
          <p:nvPr/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endParaRPr lang="es-ES" sz="1000">
              <a:latin typeface="Rambla" charset="0"/>
              <a:sym typeface="Rambla" charset="0"/>
            </a:endParaRPr>
          </a:p>
        </p:txBody>
      </p:sp>
      <p:sp>
        <p:nvSpPr>
          <p:cNvPr id="1035" name="Shape 13"/>
          <p:cNvSpPr txBox="1">
            <a:spLocks noGrp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 algn="r"/>
            <a:endParaRPr lang="es-ES" sz="1000">
              <a:latin typeface="Rambla" charset="0"/>
              <a:sym typeface="Rambla" charset="0"/>
            </a:endParaRPr>
          </a:p>
        </p:txBody>
      </p:sp>
      <p:sp>
        <p:nvSpPr>
          <p:cNvPr id="1036" name="Shape 14"/>
          <p:cNvSpPr txBox="1">
            <a:spLocks noGrp="1"/>
          </p:cNvSpPr>
          <p:nvPr/>
        </p:nvSpPr>
        <p:spPr bwMode="auto">
          <a:xfrm>
            <a:off x="8647113" y="6408738"/>
            <a:ext cx="365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 algn="r">
              <a:buSzPct val="25000"/>
            </a:pPr>
            <a:fld id="{856D4699-29ED-43D8-9882-6D4E52F128D9}" type="slidenum">
              <a:rPr lang="en-US" sz="1000">
                <a:latin typeface="Rambla" charset="0"/>
                <a:sym typeface="Rambla" charset="0"/>
              </a:rPr>
              <a:pPr algn="r">
                <a:buSzPct val="25000"/>
              </a:pPr>
              <a:t>‹Nº›</a:t>
            </a:fld>
            <a:endParaRPr lang="en-US" sz="1000">
              <a:latin typeface="Rambla" charset="0"/>
              <a:sym typeface="Rambla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9qe4DYp_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VClYqalgW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102"/>
          <p:cNvSpPr txBox="1">
            <a:spLocks noGrp="1"/>
          </p:cNvSpPr>
          <p:nvPr>
            <p:ph type="ctrTitle"/>
          </p:nvPr>
        </p:nvSpPr>
        <p:spPr>
          <a:xfrm>
            <a:off x="685800" y="1752600"/>
            <a:ext cx="7772400" cy="1830388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Concurso “Vivir Europa”</a:t>
            </a:r>
          </a:p>
        </p:txBody>
      </p:sp>
      <p:sp>
        <p:nvSpPr>
          <p:cNvPr id="14338" name="Shape 103"/>
          <p:cNvSpPr txBox="1"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 lIns="45700" tIns="45700" rIns="45700" bIns="45700"/>
          <a:lstStyle/>
          <a:p>
            <a:pPr marR="0" eaLnBrk="1" hangingPunct="1">
              <a:spcAft>
                <a:spcPct val="0"/>
              </a:spcAft>
              <a:buSzPct val="25000"/>
            </a:pPr>
            <a:endParaRPr lang="es-ES" smtClean="0">
              <a:solidFill>
                <a:srgbClr val="B13F9A"/>
              </a:solidFill>
              <a:latin typeface="Rambla" charset="0"/>
              <a:cs typeface="Arial" charset="0"/>
              <a:sym typeface="Rambl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08"/>
          <p:cNvSpPr txBox="1">
            <a:spLocks noGrp="1"/>
          </p:cNvSpPr>
          <p:nvPr>
            <p:ph type="body" idx="1"/>
          </p:nvPr>
        </p:nvSpPr>
        <p:spPr>
          <a:xfrm>
            <a:off x="468313" y="1341438"/>
            <a:ext cx="8229600" cy="4954587"/>
          </a:xfrm>
        </p:spPr>
        <p:txBody>
          <a:bodyPr tIns="45700" bIns="45700"/>
          <a:lstStyle/>
          <a:p>
            <a:pPr marL="365125" indent="-263525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Con este póster, queremos transmitir que es más fácil de lo que parece abrir un negocio en cualquier país de la Unión Europea. 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Por ello, hemos plasmado la imagen de las famosas “Food Truck”, pero la hemos renombrado como “Bussines Truck”, para simbolizar que puedes trasladar y asentar tu negocio tan rápido como si haces un viaje en caravana.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Además, queremos demostrar como de sencillo es adaptar una empresa al entorno en el que se instala    </a:t>
            </a:r>
          </a:p>
        </p:txBody>
      </p:sp>
      <p:sp>
        <p:nvSpPr>
          <p:cNvPr id="16386" name="Shape 10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Nuestro Póster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114"/>
          <p:cNvSpPr txBox="1">
            <a:spLocks noGrp="1"/>
          </p:cNvSpPr>
          <p:nvPr>
            <p:ph type="body" idx="1"/>
          </p:nvPr>
        </p:nvSpPr>
        <p:spPr>
          <a:xfrm>
            <a:off x="468313" y="1268413"/>
            <a:ext cx="8229600" cy="4814887"/>
          </a:xfrm>
        </p:spPr>
        <p:txBody>
          <a:bodyPr tIns="45700" bIns="45700"/>
          <a:lstStyle/>
          <a:p>
            <a:pPr marL="365125" indent="-263525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endParaRPr lang="es-ES" smtClean="0">
              <a:solidFill>
                <a:srgbClr val="000000"/>
              </a:solidFill>
              <a:latin typeface="Rambla" charset="0"/>
              <a:cs typeface="Arial" charset="0"/>
              <a:sym typeface="Rambla" charset="0"/>
            </a:endParaRP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Con este lema queremos transmitir de nuevo, como con nuestro póster, la facilidad de instalar tu negocio en cualquier país de la Unión Europea.</a:t>
            </a: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También, hacemos referencia a la expresión “ir sobre ruedas”, que significa que va todo genial y a que nuestra imagen principal es un truck. 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>
            <a:noAutofit/>
          </a:bodyPr>
          <a:lstStyle/>
          <a:p>
            <a:pPr algn="ctr" eaLnBrk="1" fontAlgn="auto" hangingPunct="1">
              <a:spcAft>
                <a:spcPts val="0"/>
              </a:spcAft>
              <a:buSzPct val="25000"/>
              <a:defRPr/>
            </a:pPr>
            <a:r>
              <a:rPr lang="en-US" sz="3690"/>
              <a:t>Nuestro Lema: </a:t>
            </a:r>
            <a:br>
              <a:rPr lang="en-US" sz="3690"/>
            </a:br>
            <a:r>
              <a:rPr lang="en-US" sz="3690"/>
              <a:t>“Europa sobre ruedas”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481138"/>
            <a:ext cx="8229600" cy="4525962"/>
          </a:xfrm>
        </p:spPr>
        <p:txBody>
          <a:bodyPr tIns="45700" bIns="45700"/>
          <a:lstStyle/>
          <a:p>
            <a:pPr marL="365125" indent="-263525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endParaRPr lang="es-ES" smtClean="0">
              <a:solidFill>
                <a:srgbClr val="000000"/>
              </a:solidFill>
              <a:latin typeface="Rambla" charset="0"/>
              <a:cs typeface="Arial" charset="0"/>
              <a:sym typeface="Rambla" charset="0"/>
            </a:endParaRP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Hemos realizado un video explicativo de la gran cantidad de ayudas que ha recibido nuestro país de la Unión Europea de las cuales, gran parte, van destinadas a fomentar las PYMEs, sobre las que estamos hablando en este póster.  </a:t>
            </a: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es-ES" smtClean="0">
              <a:solidFill>
                <a:srgbClr val="000000"/>
              </a:solidFill>
              <a:latin typeface="Rambla" charset="0"/>
              <a:cs typeface="Arial" charset="0"/>
              <a:sym typeface="Rambla" charset="0"/>
            </a:endParaRP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u="sng" smtClean="0">
                <a:solidFill>
                  <a:schemeClr val="hlink"/>
                </a:solidFill>
                <a:latin typeface="Rambla" charset="0"/>
                <a:cs typeface="Arial" charset="0"/>
                <a:sym typeface="Rambla" charset="0"/>
                <a:hlinkClick r:id="rId3"/>
              </a:rPr>
              <a:t>https://www.youtube.com/watch?v=N9qe4DYp_es</a:t>
            </a:r>
          </a:p>
        </p:txBody>
      </p:sp>
      <p:sp>
        <p:nvSpPr>
          <p:cNvPr id="20482" name="Shape 1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PYMEs Españolas y la 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126"/>
          <p:cNvSpPr txBox="1">
            <a:spLocks noGrp="1"/>
          </p:cNvSpPr>
          <p:nvPr>
            <p:ph type="body" idx="1"/>
          </p:nvPr>
        </p:nvSpPr>
        <p:spPr>
          <a:xfrm>
            <a:off x="468313" y="1484313"/>
            <a:ext cx="8229600" cy="3286125"/>
          </a:xfrm>
        </p:spPr>
        <p:txBody>
          <a:bodyPr tIns="45700" bIns="45700"/>
          <a:lstStyle/>
          <a:p>
            <a:pPr marL="365125" indent="-263525" algn="ctr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El programa PROGRESS es un instrumento financiero cuyo objetivo último de PROGRESS es contribuir a alcanzar las metas de la Estrategia Europa 2020.</a:t>
            </a:r>
          </a:p>
          <a:p>
            <a:pPr marL="365125" indent="-263525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es-ES" smtClean="0">
              <a:solidFill>
                <a:srgbClr val="000000"/>
              </a:solidFill>
              <a:latin typeface="Rambla" charset="0"/>
              <a:cs typeface="Arial" charset="0"/>
              <a:sym typeface="Rambla" charset="0"/>
            </a:endParaRPr>
          </a:p>
        </p:txBody>
      </p:sp>
      <p:sp>
        <p:nvSpPr>
          <p:cNvPr id="22530" name="Shape 1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Proyecto Progress</a:t>
            </a:r>
          </a:p>
        </p:txBody>
      </p:sp>
      <p:pic>
        <p:nvPicPr>
          <p:cNvPr id="128" name="Shape 128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2771775" y="3357563"/>
            <a:ext cx="3951288" cy="2735262"/>
          </a:xfrm>
          <a:prstGeom prst="rect">
            <a:avLst/>
          </a:prstGeom>
          <a:noFill/>
          <a:ln w="1270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95250" dir="10500000" sx="97000" sy="23000" kx="900000" ky="9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200" y="1481138"/>
            <a:ext cx="8229600" cy="4525962"/>
          </a:xfrm>
        </p:spPr>
        <p:txBody>
          <a:bodyPr tIns="45700" bIns="45700">
            <a:noAutofit/>
          </a:bodyPr>
          <a:lstStyle/>
          <a:p>
            <a:pPr indent="-264160" eaLnBrk="1" fontAlgn="auto" hangingPunct="1">
              <a:lnSpc>
                <a:spcPct val="90000"/>
              </a:lnSpc>
              <a:spcBef>
                <a:spcPts val="0"/>
              </a:spcBef>
              <a:buSzPct val="67738"/>
              <a:defRPr/>
            </a:pPr>
            <a:r>
              <a:rPr lang="en-US" sz="2590"/>
              <a:t>Tres objetivos intermedios:</a:t>
            </a:r>
          </a:p>
          <a:p>
            <a:pPr lvl="1" indent="-240792" eaLnBrk="1" fontAlgn="auto" hangingPunct="1">
              <a:lnSpc>
                <a:spcPct val="90000"/>
              </a:lnSpc>
              <a:spcAft>
                <a:spcPts val="0"/>
              </a:spcAft>
              <a:buSzPct val="100909"/>
              <a:defRPr/>
            </a:pPr>
            <a:r>
              <a:rPr lang="en-US" sz="2220"/>
              <a:t>Aplicación efectiva de la normativa europea sobre protección e igualdad de los trabajadores.</a:t>
            </a:r>
          </a:p>
          <a:p>
            <a:pPr lvl="1" indent="-240792" eaLnBrk="1" fontAlgn="auto" hangingPunct="1">
              <a:lnSpc>
                <a:spcPct val="90000"/>
              </a:lnSpc>
              <a:spcAft>
                <a:spcPts val="0"/>
              </a:spcAft>
              <a:buSzPct val="100909"/>
              <a:defRPr/>
            </a:pPr>
            <a:r>
              <a:rPr lang="en-US" sz="2220"/>
              <a:t>Visión compartida de todos los países miembros y adhesión a los objetivos de la UE.</a:t>
            </a:r>
          </a:p>
          <a:p>
            <a:pPr lvl="1" indent="-240792" eaLnBrk="1" fontAlgn="auto" hangingPunct="1">
              <a:lnSpc>
                <a:spcPct val="90000"/>
              </a:lnSpc>
              <a:spcAft>
                <a:spcPts val="0"/>
              </a:spcAft>
              <a:buSzPct val="100909"/>
              <a:defRPr/>
            </a:pPr>
            <a:r>
              <a:rPr lang="en-US" sz="2220"/>
              <a:t>Asociaciones efectivas: impulsar la participación de los interesados a lo largo del proceso político.</a:t>
            </a:r>
          </a:p>
          <a:p>
            <a:pPr indent="-264160" eaLnBrk="1" fontAlgn="auto" hangingPunct="1">
              <a:lnSpc>
                <a:spcPct val="90000"/>
              </a:lnSpc>
              <a:buSzPct val="67738"/>
              <a:defRPr/>
            </a:pPr>
            <a:r>
              <a:rPr lang="en-US" sz="2590"/>
              <a:t>Cinco objetivos inmediatos:</a:t>
            </a:r>
          </a:p>
          <a:p>
            <a:pPr lvl="1" indent="-240792" eaLnBrk="1" fontAlgn="auto" hangingPunct="1">
              <a:lnSpc>
                <a:spcPct val="90000"/>
              </a:lnSpc>
              <a:spcAft>
                <a:spcPts val="0"/>
              </a:spcAft>
              <a:buSzPct val="100909"/>
              <a:defRPr/>
            </a:pPr>
            <a:r>
              <a:rPr lang="en-US" sz="2220"/>
              <a:t>Puesta en común de información y búsqueda de prácticas y herramientas para mejorar las políticas y los resultados, en un debate político participativo y de calidad.</a:t>
            </a:r>
          </a:p>
          <a:p>
            <a:pPr lvl="1" indent="-240792" eaLnBrk="1" fontAlgn="auto" hangingPunct="1">
              <a:lnSpc>
                <a:spcPct val="90000"/>
              </a:lnSpc>
              <a:spcAft>
                <a:spcPts val="0"/>
              </a:spcAft>
              <a:buSzPct val="100909"/>
              <a:defRPr/>
            </a:pPr>
            <a:r>
              <a:rPr lang="en-US" sz="2220"/>
              <a:t>Integración de cuestiones transversales y coherencia.</a:t>
            </a:r>
          </a:p>
          <a:p>
            <a:pPr indent="-264160" eaLnBrk="1" fontAlgn="auto" hangingPunct="1">
              <a:lnSpc>
                <a:spcPct val="90000"/>
              </a:lnSpc>
              <a:buSzPct val="25000"/>
              <a:buFont typeface="Noto Sans Symbols"/>
              <a:buNone/>
              <a:defRPr/>
            </a:pPr>
            <a:endParaRPr sz="2497"/>
          </a:p>
        </p:txBody>
      </p:sp>
      <p:sp>
        <p:nvSpPr>
          <p:cNvPr id="24578" name="Shape 1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Objetivos: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395288" y="1628775"/>
            <a:ext cx="8229600" cy="4525963"/>
          </a:xfrm>
        </p:spPr>
        <p:txBody>
          <a:bodyPr tIns="45700" bIns="45700">
            <a:noAutofit/>
          </a:bodyPr>
          <a:lstStyle/>
          <a:p>
            <a:pPr indent="-264160" eaLnBrk="1" fontAlgn="auto" hangingPunct="1">
              <a:lnSpc>
                <a:spcPct val="80000"/>
              </a:lnSpc>
              <a:spcBef>
                <a:spcPts val="0"/>
              </a:spcBef>
              <a:buSzPct val="25000"/>
              <a:buFont typeface="Noto Sans Symbols"/>
              <a:buNone/>
              <a:defRPr/>
            </a:pPr>
            <a:r>
              <a:rPr lang="en-US" sz="2497"/>
              <a:t>La participación en PROGRESS está abierta a los países de la UE, países candidatos y candidatos potenciales y países de la AELC/EEE (Noruega, Islandia y Liechtenstein). El programa no puede subvencionar proyectos privados de particulares, que pueden optar a las oportunidades de financiación del Fondo Social Europeo o del Instrumento Europeo de Microfinanciación Progress. Este programa apoya actividades que cuentan con una marcada </a:t>
            </a:r>
            <a:r>
              <a:rPr lang="en-US" sz="2497" b="1"/>
              <a:t>dimensión europea</a:t>
            </a:r>
            <a:r>
              <a:rPr lang="en-US" sz="2497"/>
              <a:t> y cuya escala garantiza su </a:t>
            </a:r>
            <a:r>
              <a:rPr lang="en-US" sz="2497" b="1"/>
              <a:t>valor añadido para la UE.</a:t>
            </a:r>
          </a:p>
          <a:p>
            <a:pPr indent="-264160" eaLnBrk="1" fontAlgn="auto" hangingPunct="1">
              <a:lnSpc>
                <a:spcPct val="80000"/>
              </a:lnSpc>
              <a:buSzPct val="25000"/>
              <a:buFont typeface="Noto Sans Symbols"/>
              <a:buNone/>
              <a:defRPr/>
            </a:pPr>
            <a:r>
              <a:rPr lang="en-US" sz="2497"/>
              <a:t> </a:t>
            </a:r>
          </a:p>
          <a:p>
            <a:pPr indent="-264160" eaLnBrk="1" fontAlgn="auto" hangingPunct="1">
              <a:lnSpc>
                <a:spcPct val="80000"/>
              </a:lnSpc>
              <a:buSzPct val="25000"/>
              <a:buFont typeface="Noto Sans Symbols"/>
              <a:buNone/>
              <a:defRPr/>
            </a:pPr>
            <a:endParaRPr sz="2497"/>
          </a:p>
        </p:txBody>
      </p:sp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539750" y="549275"/>
            <a:ext cx="8229600" cy="1143000"/>
          </a:xfrm>
        </p:spPr>
        <p:txBody>
          <a:bodyPr tIns="45700" bIns="45700">
            <a:noAutofit/>
          </a:bodyPr>
          <a:lstStyle/>
          <a:p>
            <a:pPr eaLnBrk="1" fontAlgn="auto" hangingPunct="1">
              <a:spcAft>
                <a:spcPts val="0"/>
              </a:spcAft>
              <a:buSzPct val="25000"/>
              <a:defRPr/>
            </a:pPr>
            <a:r>
              <a:rPr lang="en-US" sz="3690"/>
              <a:t>¿QUIÉN PUEDE OPTAR A LAS SUBVENCIONES?</a:t>
            </a:r>
            <a:br>
              <a:rPr lang="en-US" sz="3690"/>
            </a:br>
            <a:endParaRPr lang="en-US" sz="369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hape 145"/>
          <p:cNvSpPr txBox="1">
            <a:spLocks noGrp="1"/>
          </p:cNvSpPr>
          <p:nvPr>
            <p:ph type="body" idx="1"/>
          </p:nvPr>
        </p:nvSpPr>
        <p:spPr>
          <a:xfrm>
            <a:off x="539750" y="1484313"/>
            <a:ext cx="8229600" cy="4525962"/>
          </a:xfrm>
        </p:spPr>
        <p:txBody>
          <a:bodyPr tIns="45700" bIns="45700"/>
          <a:lstStyle/>
          <a:p>
            <a:pPr marL="365125" indent="-263525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smtClean="0">
                <a:solidFill>
                  <a:srgbClr val="000000"/>
                </a:solidFill>
                <a:latin typeface="Rambla" charset="0"/>
                <a:cs typeface="Arial" charset="0"/>
                <a:sym typeface="Rambla" charset="0"/>
              </a:rPr>
              <a:t>El proyecto leader es una forma de motivar el desarrollo rural e los pueblos españoles. Esta financiado por la unión europea. El proyecto leader también se desarrolla en Asturias, a través de dos formas de acción. La primera se centra en la modernización de los terrenos agrícolas y el desarrollo de las pequeñas empresas. La otra, sin embargo, se centra en el desarrollo y crecimiento de la población del campo y la conservación del medio rural.</a:t>
            </a:r>
          </a:p>
          <a:p>
            <a:pPr marL="365125" indent="-263525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endParaRPr lang="es-ES" smtClean="0">
              <a:solidFill>
                <a:srgbClr val="000000"/>
              </a:solidFill>
              <a:latin typeface="Rambla" charset="0"/>
              <a:cs typeface="Arial" charset="0"/>
              <a:sym typeface="Rambla" charset="0"/>
            </a:endParaRPr>
          </a:p>
          <a:p>
            <a:pPr marL="365125" indent="-263525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r>
              <a:rPr lang="en-US" u="sng" smtClean="0">
                <a:solidFill>
                  <a:schemeClr val="hlink"/>
                </a:solidFill>
                <a:latin typeface="Rambla" charset="0"/>
                <a:cs typeface="Arial" charset="0"/>
                <a:sym typeface="Rambla" charset="0"/>
                <a:hlinkClick r:id="rId3"/>
              </a:rPr>
              <a:t>https://www.youtube.com/watch?v=rVClYqalgWE</a:t>
            </a:r>
          </a:p>
        </p:txBody>
      </p:sp>
      <p:sp>
        <p:nvSpPr>
          <p:cNvPr id="28674" name="Shape 1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Proyecto Leader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hape 151"/>
          <p:cNvSpPr txBox="1">
            <a:spLocks noGrp="1"/>
          </p:cNvSpPr>
          <p:nvPr>
            <p:ph type="title"/>
          </p:nvPr>
        </p:nvSpPr>
        <p:spPr>
          <a:xfrm>
            <a:off x="1741488" y="2344738"/>
            <a:ext cx="8229600" cy="1143000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B13F9A"/>
              </a:buClr>
              <a:buSzPct val="25000"/>
              <a:buFont typeface="Rambla" charset="0"/>
              <a:buNone/>
            </a:pPr>
            <a:r>
              <a:rPr lang="en-US" smtClean="0">
                <a:solidFill>
                  <a:srgbClr val="B13F9A"/>
                </a:solidFill>
                <a:latin typeface="Rambla" charset="0"/>
                <a:cs typeface="Arial" charset="0"/>
                <a:sym typeface="Rambla" charset="0"/>
              </a:rPr>
              <a:t>Gracias por su atención.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currencia">
  <a:themeElements>
    <a:clrScheme name="Opulento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PresentationFormat>Presentación en pantalla (4:3)</PresentationFormat>
  <Paragraphs>32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Plantilla de diseño</vt:lpstr>
      </vt:variant>
      <vt:variant>
        <vt:i4>8</vt:i4>
      </vt:variant>
      <vt:variant>
        <vt:lpstr>Títulos de diapositiva</vt:lpstr>
      </vt:variant>
      <vt:variant>
        <vt:i4>9</vt:i4>
      </vt:variant>
    </vt:vector>
  </HeadingPairs>
  <TitlesOfParts>
    <vt:vector size="21" baseType="lpstr">
      <vt:lpstr>Arial</vt:lpstr>
      <vt:lpstr>Rambla</vt:lpstr>
      <vt:lpstr>Noto Sans Symbols</vt:lpstr>
      <vt:lpstr>Verdana</vt:lpstr>
      <vt:lpstr>Concurrencia</vt:lpstr>
      <vt:lpstr>Concurrencia</vt:lpstr>
      <vt:lpstr>Concurrencia</vt:lpstr>
      <vt:lpstr>Concurrencia</vt:lpstr>
      <vt:lpstr>Concurrencia</vt:lpstr>
      <vt:lpstr>Concurrencia</vt:lpstr>
      <vt:lpstr>Concurrencia</vt:lpstr>
      <vt:lpstr>Concurrencia</vt:lpstr>
      <vt:lpstr>Concurso “Vivir Europa”</vt:lpstr>
      <vt:lpstr>Nuestro Póster </vt:lpstr>
      <vt:lpstr>Nuestro Lema:  “Europa sobre ruedas”</vt:lpstr>
      <vt:lpstr>PYMEs Españolas y la UE</vt:lpstr>
      <vt:lpstr>Proyecto Progress</vt:lpstr>
      <vt:lpstr>Objetivos:</vt:lpstr>
      <vt:lpstr>¿QUIÉN PUEDE OPTAR A LAS SUBVENCIONES? </vt:lpstr>
      <vt:lpstr>Proyecto Leader</vt:lpstr>
      <vt:lpstr>Gracias por su atención.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Concurso “Vivir Europa”</dc:title>
  <cp:lastModifiedBy>*</cp:lastModifiedBy>
  <cp:revision>1</cp:revision>
  <dcterms:modified xsi:type="dcterms:W3CDTF">2016-06-13T08:15:27Z</dcterms:modified>
</cp:coreProperties>
</file>