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1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5" d="100"/>
          <a:sy n="55" d="100"/>
        </p:scale>
        <p:origin x="48" y="7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7556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4146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2453098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1176674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125180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475259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1519326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2669247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886725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647953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2898894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16576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3648399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34255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2367663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3394727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045D195-5049-4ADA-9DB4-46B64A513F17}" type="datetimeFigureOut">
              <a:rPr lang="es-ES" smtClean="0"/>
              <a:t>02/06/2016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B0F1272A-DE74-43C1-84BF-1A92BB4D5EA5}" type="slidenum">
              <a:rPr lang="es-ES" smtClean="0"/>
              <a:t>‹Nº›</a:t>
            </a:fld>
            <a:endParaRPr lang="es-ES" dirty="0"/>
          </a:p>
        </p:txBody>
      </p:sp>
    </p:spTree>
    <p:extLst>
      <p:ext uri="{BB962C8B-B14F-4D97-AF65-F5344CB8AC3E}">
        <p14:creationId xmlns:p14="http://schemas.microsoft.com/office/powerpoint/2010/main" val="95060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045D195-5049-4ADA-9DB4-46B64A513F17}" type="datetimeFigureOut">
              <a:rPr lang="es-ES" smtClean="0"/>
              <a:t>02/06/2016</a:t>
            </a:fld>
            <a:endParaRPr lang="es-E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s-E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0F1272A-DE74-43C1-84BF-1A92BB4D5EA5}" type="slidenum">
              <a:rPr lang="es-ES" smtClean="0"/>
              <a:t>‹Nº›</a:t>
            </a:fld>
            <a:endParaRPr lang="es-ES" dirty="0"/>
          </a:p>
        </p:txBody>
      </p:sp>
    </p:spTree>
    <p:extLst>
      <p:ext uri="{BB962C8B-B14F-4D97-AF65-F5344CB8AC3E}">
        <p14:creationId xmlns:p14="http://schemas.microsoft.com/office/powerpoint/2010/main" val="38503389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2.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7.xml"/><Relationship Id="rId4" Type="http://schemas.openxmlformats.org/officeDocument/2006/relationships/slide" Target="slide5.xml"/></Relationships>
</file>

<file path=ppt/slides/_rels/slide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11.xml"/><Relationship Id="rId4" Type="http://schemas.openxmlformats.org/officeDocument/2006/relationships/slide" Target="slide12.xml"/></Relationships>
</file>

<file path=ppt/slides/_rels/slide3.xml.rels><?xml version="1.0" encoding="UTF-8" standalone="yes"?>
<Relationships xmlns="http://schemas.openxmlformats.org/package/2006/relationships"><Relationship Id="rId8" Type="http://schemas.openxmlformats.org/officeDocument/2006/relationships/hyperlink" Target="http://www.erasmus-entrepreneurs.eu/index.php?lan=es" TargetMode="External"/><Relationship Id="rId3" Type="http://schemas.openxmlformats.org/officeDocument/2006/relationships/hyperlink" Target="http://www.lanzadera.es/" TargetMode="External"/><Relationship Id="rId7" Type="http://schemas.openxmlformats.org/officeDocument/2006/relationships/hyperlink" Target="http://www.nferias.com/start-messe/" TargetMode="External"/><Relationship Id="rId2" Type="http://schemas.openxmlformats.org/officeDocument/2006/relationships/hyperlink" Target="https://innovacion.gijon.es/noticias/show/30643-ultimos-dias-para-presentar-candidaturas-a-los-premios-impulsa-empresas" TargetMode="External"/><Relationship Id="rId1" Type="http://schemas.openxmlformats.org/officeDocument/2006/relationships/slideLayout" Target="../slideLayouts/slideLayout2.xml"/><Relationship Id="rId6" Type="http://schemas.openxmlformats.org/officeDocument/2006/relationships/hyperlink" Target="http://es.technologyreview.com/emtech/espana/" TargetMode="External"/><Relationship Id="rId5" Type="http://schemas.openxmlformats.org/officeDocument/2006/relationships/hyperlink" Target="http://www.bizbarcelona.com/home" TargetMode="External"/><Relationship Id="rId10" Type="http://schemas.openxmlformats.org/officeDocument/2006/relationships/hyperlink" Target="http://www.emprendeporelmundo.com/" TargetMode="External"/><Relationship Id="rId4" Type="http://schemas.openxmlformats.org/officeDocument/2006/relationships/hyperlink" Target="http://www.innovem.es/es/inicio" TargetMode="External"/><Relationship Id="rId9" Type="http://schemas.openxmlformats.org/officeDocument/2006/relationships/hyperlink" Target="http://innovacion.gijon.es/page/11433-que-es-tecre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angelesinversionistas.es/emprendedores?gclid=CJnWgcrmzcwCFbYK0wodAcIAFQ" TargetMode="External"/><Relationship Id="rId2" Type="http://schemas.openxmlformats.org/officeDocument/2006/relationships/hyperlink" Target="http://rincondelemprendedor.es/guia-crowdfunding-financiar-proyect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portal.circe.es/es-ES/Paginas/Home.aspx" TargetMode="External"/><Relationship Id="rId2" Type="http://schemas.openxmlformats.org/officeDocument/2006/relationships/hyperlink" Target="http://www.ventanillaempresarial.org/" TargetMode="External"/><Relationship Id="rId1" Type="http://schemas.openxmlformats.org/officeDocument/2006/relationships/slideLayout" Target="../slideLayouts/slideLayout2.xml"/><Relationship Id="rId4" Type="http://schemas.openxmlformats.org/officeDocument/2006/relationships/hyperlink" Target="http://www.icex.es/icex/es/index.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canva.com/" TargetMode="External"/><Relationship Id="rId7" Type="http://schemas.openxmlformats.org/officeDocument/2006/relationships/hyperlink" Target="http://es.jimdo.com/" TargetMode="External"/><Relationship Id="rId2" Type="http://schemas.openxmlformats.org/officeDocument/2006/relationships/hyperlink" Target="https://piktochart.com/" TargetMode="External"/><Relationship Id="rId1" Type="http://schemas.openxmlformats.org/officeDocument/2006/relationships/slideLayout" Target="../slideLayouts/slideLayout2.xml"/><Relationship Id="rId6" Type="http://schemas.openxmlformats.org/officeDocument/2006/relationships/hyperlink" Target="http://es.simplesite.com/" TargetMode="External"/><Relationship Id="rId5" Type="http://schemas.openxmlformats.org/officeDocument/2006/relationships/hyperlink" Target="http://es.wix.com/" TargetMode="External"/><Relationship Id="rId4" Type="http://schemas.openxmlformats.org/officeDocument/2006/relationships/hyperlink" Target="https://getkahoot.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fayerwayer.com/2013/11/visa-v-me-en-europa/" TargetMode="External"/><Relationship Id="rId2" Type="http://schemas.openxmlformats.org/officeDocument/2006/relationships/hyperlink" Target="https://www.paypal.com/es/hom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72298" y="85038"/>
            <a:ext cx="10515600" cy="1325563"/>
          </a:xfrm>
        </p:spPr>
        <p:txBody>
          <a:bodyPr/>
          <a:lstStyle/>
          <a:p>
            <a:pPr algn="ctr"/>
            <a:r>
              <a:rPr lang="es-ES" b="1" dirty="0">
                <a:solidFill>
                  <a:srgbClr val="FFCC00"/>
                </a:solidFill>
              </a:rPr>
              <a:t>¿QUIERES EMPRENDER EN EUROPA?</a:t>
            </a:r>
            <a:r>
              <a:rPr lang="es-ES" dirty="0">
                <a:solidFill>
                  <a:srgbClr val="FFCC00"/>
                </a:solidFill>
              </a:rPr>
              <a:t/>
            </a:r>
            <a:br>
              <a:rPr lang="es-ES" dirty="0">
                <a:solidFill>
                  <a:srgbClr val="FFCC00"/>
                </a:solidFill>
              </a:rPr>
            </a:br>
            <a:r>
              <a:rPr lang="es-ES" b="1" dirty="0">
                <a:solidFill>
                  <a:srgbClr val="FFCC00"/>
                </a:solidFill>
              </a:rPr>
              <a:t> ¡</a:t>
            </a:r>
            <a:r>
              <a:rPr lang="es-ES" b="1" dirty="0" smtClean="0">
                <a:solidFill>
                  <a:srgbClr val="FFCC00"/>
                </a:solidFill>
              </a:rPr>
              <a:t>SIGUE </a:t>
            </a:r>
            <a:r>
              <a:rPr lang="es-ES" b="1" dirty="0">
                <a:solidFill>
                  <a:srgbClr val="FFCC00"/>
                </a:solidFill>
              </a:rPr>
              <a:t>MIS 5 PASOS!</a:t>
            </a:r>
            <a:endParaRPr lang="es-ES" dirty="0">
              <a:solidFill>
                <a:srgbClr val="FFCC00"/>
              </a:solidFill>
            </a:endParaRPr>
          </a:p>
        </p:txBody>
      </p:sp>
      <p:sp>
        <p:nvSpPr>
          <p:cNvPr id="11" name="Rectángulo redondeado 10">
            <a:hlinkClick r:id="rId2" action="ppaction://hlinksldjump" highlightClick="1"/>
          </p:cNvPr>
          <p:cNvSpPr/>
          <p:nvPr/>
        </p:nvSpPr>
        <p:spPr>
          <a:xfrm>
            <a:off x="1136822" y="1886465"/>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1. Actividad</a:t>
            </a:r>
            <a:endParaRPr lang="es-ES" sz="1700" dirty="0"/>
          </a:p>
        </p:txBody>
      </p:sp>
      <p:sp>
        <p:nvSpPr>
          <p:cNvPr id="15" name="Rectángulo redondeado 14">
            <a:hlinkClick r:id="rId3" action="ppaction://hlinksldjump" highlightClick="1"/>
          </p:cNvPr>
          <p:cNvSpPr/>
          <p:nvPr/>
        </p:nvSpPr>
        <p:spPr>
          <a:xfrm>
            <a:off x="4971536" y="1886465"/>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2</a:t>
            </a:r>
            <a:r>
              <a:rPr lang="es-ES" sz="1600" dirty="0" smtClean="0"/>
              <a:t>. Financiación</a:t>
            </a:r>
            <a:endParaRPr lang="es-ES" sz="1600" dirty="0"/>
          </a:p>
        </p:txBody>
      </p:sp>
      <p:sp>
        <p:nvSpPr>
          <p:cNvPr id="16" name="Rectángulo redondeado 15">
            <a:hlinkClick r:id="rId4" action="ppaction://hlinksldjump" highlightClick="1"/>
          </p:cNvPr>
          <p:cNvSpPr/>
          <p:nvPr/>
        </p:nvSpPr>
        <p:spPr>
          <a:xfrm>
            <a:off x="8633255" y="1886465"/>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3. Creación</a:t>
            </a:r>
            <a:endParaRPr lang="es-ES" sz="1700" dirty="0"/>
          </a:p>
        </p:txBody>
      </p:sp>
      <p:sp>
        <p:nvSpPr>
          <p:cNvPr id="17" name="Rectángulo redondeado 16">
            <a:hlinkClick r:id="rId5" action="ppaction://hlinksldjump" highlightClick="1"/>
          </p:cNvPr>
          <p:cNvSpPr/>
          <p:nvPr/>
        </p:nvSpPr>
        <p:spPr>
          <a:xfrm>
            <a:off x="7068066" y="4131275"/>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5</a:t>
            </a:r>
            <a:r>
              <a:rPr lang="es-ES" dirty="0" smtClean="0"/>
              <a:t>. Venta</a:t>
            </a:r>
            <a:endParaRPr lang="es-ES" dirty="0"/>
          </a:p>
        </p:txBody>
      </p:sp>
      <p:sp>
        <p:nvSpPr>
          <p:cNvPr id="18" name="Rectángulo redondeado 17">
            <a:hlinkClick r:id="rId6" action="ppaction://hlinksldjump" highlightClick="1"/>
          </p:cNvPr>
          <p:cNvSpPr/>
          <p:nvPr/>
        </p:nvSpPr>
        <p:spPr>
          <a:xfrm>
            <a:off x="2702011" y="4131275"/>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4</a:t>
            </a:r>
            <a:r>
              <a:rPr lang="es-ES" dirty="0" smtClean="0"/>
              <a:t>. Imagen</a:t>
            </a:r>
            <a:endParaRPr lang="es-ES" dirty="0"/>
          </a:p>
        </p:txBody>
      </p:sp>
      <p:sp>
        <p:nvSpPr>
          <p:cNvPr id="19" name="Rectángulo redondeado 18">
            <a:hlinkClick r:id="rId7" action="ppaction://hlinksldjump" highlightClick="1"/>
          </p:cNvPr>
          <p:cNvSpPr/>
          <p:nvPr/>
        </p:nvSpPr>
        <p:spPr>
          <a:xfrm>
            <a:off x="4971536" y="5523470"/>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Países destacados</a:t>
            </a:r>
            <a:endParaRPr lang="es-ES" sz="1700" dirty="0"/>
          </a:p>
        </p:txBody>
      </p:sp>
      <p:sp>
        <p:nvSpPr>
          <p:cNvPr id="20" name="Botón de acción: Inicio 19">
            <a:hlinkClick r:id="" action="ppaction://hlinkshowjump?jump=firstslide" highlightClick="1"/>
          </p:cNvPr>
          <p:cNvSpPr/>
          <p:nvPr/>
        </p:nvSpPr>
        <p:spPr>
          <a:xfrm>
            <a:off x="11096367"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76326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30416" y="203657"/>
            <a:ext cx="8534400" cy="1507067"/>
          </a:xfrm>
        </p:spPr>
        <p:txBody>
          <a:bodyPr/>
          <a:lstStyle/>
          <a:p>
            <a:pPr algn="ctr"/>
            <a:r>
              <a:rPr lang="es-ES" dirty="0" smtClean="0">
                <a:solidFill>
                  <a:srgbClr val="FFC000"/>
                </a:solidFill>
              </a:rPr>
              <a:t>Países destacados</a:t>
            </a:r>
            <a:endParaRPr lang="es-ES" dirty="0">
              <a:solidFill>
                <a:srgbClr val="FFC000"/>
              </a:solidFill>
            </a:endParaRPr>
          </a:p>
        </p:txBody>
      </p:sp>
      <p:sp>
        <p:nvSpPr>
          <p:cNvPr id="6" name="Rectángulo redondeado 5">
            <a:hlinkClick r:id="rId2" action="ppaction://hlinksldjump" highlightClick="1"/>
          </p:cNvPr>
          <p:cNvSpPr/>
          <p:nvPr/>
        </p:nvSpPr>
        <p:spPr>
          <a:xfrm>
            <a:off x="1730416" y="2178908"/>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Irlanda</a:t>
            </a:r>
            <a:endParaRPr lang="es-ES" sz="1700" dirty="0"/>
          </a:p>
        </p:txBody>
      </p:sp>
      <p:sp>
        <p:nvSpPr>
          <p:cNvPr id="7" name="Rectángulo redondeado 6">
            <a:hlinkClick r:id="rId3" action="ppaction://hlinksldjump" highlightClick="1"/>
          </p:cNvPr>
          <p:cNvSpPr/>
          <p:nvPr/>
        </p:nvSpPr>
        <p:spPr>
          <a:xfrm>
            <a:off x="5215021" y="2178908"/>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Francia</a:t>
            </a:r>
            <a:endParaRPr lang="es-ES" sz="1700" dirty="0"/>
          </a:p>
        </p:txBody>
      </p:sp>
      <p:sp>
        <p:nvSpPr>
          <p:cNvPr id="8" name="Rectángulo redondeado 7">
            <a:hlinkClick r:id="rId4" action="ppaction://hlinksldjump" highlightClick="1"/>
          </p:cNvPr>
          <p:cNvSpPr/>
          <p:nvPr/>
        </p:nvSpPr>
        <p:spPr>
          <a:xfrm>
            <a:off x="7134438" y="4250725"/>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Dinamarca</a:t>
            </a:r>
            <a:endParaRPr lang="es-ES" sz="1700" dirty="0"/>
          </a:p>
        </p:txBody>
      </p:sp>
      <p:sp>
        <p:nvSpPr>
          <p:cNvPr id="9" name="Rectángulo redondeado 8">
            <a:hlinkClick r:id="rId5" action="ppaction://hlinksldjump" highlightClick="1"/>
          </p:cNvPr>
          <p:cNvSpPr/>
          <p:nvPr/>
        </p:nvSpPr>
        <p:spPr>
          <a:xfrm>
            <a:off x="3295605" y="4250725"/>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Finlandia</a:t>
            </a:r>
            <a:endParaRPr lang="es-ES" sz="1700" dirty="0"/>
          </a:p>
        </p:txBody>
      </p:sp>
      <p:sp>
        <p:nvSpPr>
          <p:cNvPr id="10" name="Rectángulo redondeado 9">
            <a:hlinkClick r:id="rId6" action="ppaction://hlinksldjump" highlightClick="1"/>
          </p:cNvPr>
          <p:cNvSpPr/>
          <p:nvPr/>
        </p:nvSpPr>
        <p:spPr>
          <a:xfrm>
            <a:off x="8699627" y="2178908"/>
            <a:ext cx="1565189" cy="996778"/>
          </a:xfrm>
          <a:prstGeom prst="roundRect">
            <a:avLst/>
          </a:prstGeom>
          <a:solidFill>
            <a:srgbClr val="1B4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700" dirty="0" smtClean="0"/>
              <a:t>Suecia</a:t>
            </a:r>
            <a:endParaRPr lang="es-ES" sz="1700" dirty="0"/>
          </a:p>
        </p:txBody>
      </p:sp>
      <p:sp>
        <p:nvSpPr>
          <p:cNvPr id="11" name="Botón de acción: Inicio 10">
            <a:hlinkClick r:id="" action="ppaction://hlinkshowjump?jump=firstslide" highlightClick="1"/>
          </p:cNvPr>
          <p:cNvSpPr/>
          <p:nvPr/>
        </p:nvSpPr>
        <p:spPr>
          <a:xfrm>
            <a:off x="11096367"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854510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43240" y="244846"/>
            <a:ext cx="8534400" cy="1507067"/>
          </a:xfrm>
        </p:spPr>
        <p:txBody>
          <a:bodyPr/>
          <a:lstStyle/>
          <a:p>
            <a:pPr algn="ctr"/>
            <a:r>
              <a:rPr lang="es-ES" dirty="0" smtClean="0">
                <a:solidFill>
                  <a:srgbClr val="FFC000"/>
                </a:solidFill>
              </a:rPr>
              <a:t>1. Actividad</a:t>
            </a:r>
            <a:endParaRPr lang="es-ES" dirty="0">
              <a:solidFill>
                <a:srgbClr val="FFC000"/>
              </a:solidFill>
            </a:endParaRPr>
          </a:p>
        </p:txBody>
      </p:sp>
      <p:sp>
        <p:nvSpPr>
          <p:cNvPr id="3" name="Marcador de contenido 2"/>
          <p:cNvSpPr>
            <a:spLocks noGrp="1"/>
          </p:cNvSpPr>
          <p:nvPr>
            <p:ph idx="1"/>
          </p:nvPr>
        </p:nvSpPr>
        <p:spPr>
          <a:xfrm>
            <a:off x="790832" y="1751913"/>
            <a:ext cx="10297297" cy="4637903"/>
          </a:xfrm>
        </p:spPr>
        <p:txBody>
          <a:bodyPr>
            <a:normAutofit fontScale="92500" lnSpcReduction="20000"/>
          </a:bodyPr>
          <a:lstStyle/>
          <a:p>
            <a:pPr marL="0" indent="0">
              <a:buNone/>
            </a:pPr>
            <a:r>
              <a:rPr lang="es-ES" dirty="0" smtClean="0">
                <a:solidFill>
                  <a:schemeClr val="bg2">
                    <a:lumMod val="20000"/>
                    <a:lumOff val="80000"/>
                  </a:schemeClr>
                </a:solidFill>
              </a:rPr>
              <a:t>Es el conocimiento y realización de la idea.</a:t>
            </a:r>
          </a:p>
          <a:p>
            <a:r>
              <a:rPr lang="es-ES" dirty="0" smtClean="0">
                <a:solidFill>
                  <a:schemeClr val="bg2">
                    <a:lumMod val="20000"/>
                    <a:lumOff val="80000"/>
                  </a:schemeClr>
                </a:solidFill>
              </a:rPr>
              <a:t>Premios</a:t>
            </a:r>
          </a:p>
          <a:p>
            <a:pPr lvl="1"/>
            <a:r>
              <a:rPr lang="es-ES" dirty="0" smtClean="0">
                <a:solidFill>
                  <a:schemeClr val="bg2">
                    <a:lumMod val="20000"/>
                    <a:lumOff val="80000"/>
                  </a:schemeClr>
                </a:solidFill>
                <a:hlinkClick r:id="rId2"/>
              </a:rPr>
              <a:t>Impulsa Empresas</a:t>
            </a:r>
            <a:endParaRPr lang="es-ES" dirty="0">
              <a:solidFill>
                <a:schemeClr val="bg2">
                  <a:lumMod val="20000"/>
                  <a:lumOff val="80000"/>
                </a:schemeClr>
              </a:solidFill>
            </a:endParaRPr>
          </a:p>
          <a:p>
            <a:pPr lvl="1"/>
            <a:r>
              <a:rPr lang="es-ES" dirty="0" smtClean="0">
                <a:solidFill>
                  <a:schemeClr val="bg2">
                    <a:lumMod val="20000"/>
                    <a:lumOff val="80000"/>
                  </a:schemeClr>
                </a:solidFill>
                <a:hlinkClick r:id="rId3"/>
              </a:rPr>
              <a:t>Lanzadera</a:t>
            </a:r>
            <a:endParaRPr lang="es-ES" dirty="0" smtClean="0">
              <a:solidFill>
                <a:schemeClr val="bg2">
                  <a:lumMod val="20000"/>
                  <a:lumOff val="80000"/>
                </a:schemeClr>
              </a:solidFill>
            </a:endParaRPr>
          </a:p>
          <a:p>
            <a:pPr lvl="1"/>
            <a:r>
              <a:rPr lang="es-ES" dirty="0" smtClean="0">
                <a:solidFill>
                  <a:schemeClr val="bg2">
                    <a:lumMod val="20000"/>
                    <a:lumOff val="80000"/>
                  </a:schemeClr>
                </a:solidFill>
                <a:hlinkClick r:id="rId4"/>
              </a:rPr>
              <a:t>INNOVEM</a:t>
            </a:r>
            <a:endParaRPr lang="es-ES" dirty="0" smtClean="0">
              <a:solidFill>
                <a:schemeClr val="bg2">
                  <a:lumMod val="20000"/>
                  <a:lumOff val="80000"/>
                </a:schemeClr>
              </a:solidFill>
            </a:endParaRPr>
          </a:p>
          <a:p>
            <a:r>
              <a:rPr lang="es-ES" dirty="0" smtClean="0">
                <a:solidFill>
                  <a:schemeClr val="bg2">
                    <a:lumMod val="20000"/>
                    <a:lumOff val="80000"/>
                  </a:schemeClr>
                </a:solidFill>
              </a:rPr>
              <a:t>Ferias y eventos</a:t>
            </a:r>
          </a:p>
          <a:p>
            <a:pPr lvl="1"/>
            <a:r>
              <a:rPr lang="es-ES" dirty="0" err="1" smtClean="0">
                <a:solidFill>
                  <a:schemeClr val="bg2">
                    <a:lumMod val="20000"/>
                    <a:lumOff val="80000"/>
                  </a:schemeClr>
                </a:solidFill>
                <a:hlinkClick r:id="rId5"/>
              </a:rPr>
              <a:t>Bizbarcelona</a:t>
            </a:r>
            <a:endParaRPr lang="es-ES" dirty="0" smtClean="0">
              <a:solidFill>
                <a:schemeClr val="bg2">
                  <a:lumMod val="20000"/>
                  <a:lumOff val="80000"/>
                </a:schemeClr>
              </a:solidFill>
            </a:endParaRPr>
          </a:p>
          <a:p>
            <a:pPr lvl="1"/>
            <a:r>
              <a:rPr lang="es-ES" dirty="0" err="1" smtClean="0">
                <a:solidFill>
                  <a:schemeClr val="bg2">
                    <a:lumMod val="20000"/>
                    <a:lumOff val="80000"/>
                  </a:schemeClr>
                </a:solidFill>
                <a:hlinkClick r:id="rId6"/>
              </a:rPr>
              <a:t>Emtech</a:t>
            </a:r>
            <a:r>
              <a:rPr lang="es-ES" dirty="0" smtClean="0">
                <a:solidFill>
                  <a:schemeClr val="bg2">
                    <a:lumMod val="20000"/>
                    <a:lumOff val="80000"/>
                  </a:schemeClr>
                </a:solidFill>
                <a:hlinkClick r:id="rId6"/>
              </a:rPr>
              <a:t> España</a:t>
            </a:r>
            <a:endParaRPr lang="es-ES" dirty="0" smtClean="0">
              <a:solidFill>
                <a:schemeClr val="bg2">
                  <a:lumMod val="20000"/>
                  <a:lumOff val="80000"/>
                </a:schemeClr>
              </a:solidFill>
            </a:endParaRPr>
          </a:p>
          <a:p>
            <a:pPr lvl="1"/>
            <a:r>
              <a:rPr lang="es-ES" dirty="0" err="1" smtClean="0">
                <a:solidFill>
                  <a:schemeClr val="bg2">
                    <a:lumMod val="20000"/>
                    <a:lumOff val="80000"/>
                  </a:schemeClr>
                </a:solidFill>
                <a:hlinkClick r:id="rId7"/>
              </a:rPr>
              <a:t>Start</a:t>
            </a:r>
            <a:r>
              <a:rPr lang="es-ES" dirty="0" smtClean="0">
                <a:solidFill>
                  <a:schemeClr val="bg2">
                    <a:lumMod val="20000"/>
                    <a:lumOff val="80000"/>
                  </a:schemeClr>
                </a:solidFill>
                <a:hlinkClick r:id="rId7"/>
              </a:rPr>
              <a:t> </a:t>
            </a:r>
            <a:r>
              <a:rPr lang="es-ES" dirty="0" err="1" smtClean="0">
                <a:solidFill>
                  <a:schemeClr val="bg2">
                    <a:lumMod val="20000"/>
                    <a:lumOff val="80000"/>
                  </a:schemeClr>
                </a:solidFill>
                <a:hlinkClick r:id="rId7"/>
              </a:rPr>
              <a:t>Messe</a:t>
            </a:r>
            <a:endParaRPr lang="es-ES" dirty="0" smtClean="0">
              <a:solidFill>
                <a:schemeClr val="bg2">
                  <a:lumMod val="20000"/>
                  <a:lumOff val="80000"/>
                </a:schemeClr>
              </a:solidFill>
            </a:endParaRPr>
          </a:p>
          <a:p>
            <a:r>
              <a:rPr lang="es-ES" dirty="0" smtClean="0">
                <a:solidFill>
                  <a:schemeClr val="bg2">
                    <a:lumMod val="20000"/>
                    <a:lumOff val="80000"/>
                  </a:schemeClr>
                </a:solidFill>
              </a:rPr>
              <a:t>Asociaciones</a:t>
            </a:r>
          </a:p>
          <a:p>
            <a:pPr lvl="1"/>
            <a:r>
              <a:rPr lang="es-ES" dirty="0" smtClean="0">
                <a:solidFill>
                  <a:schemeClr val="bg2">
                    <a:lumMod val="20000"/>
                    <a:lumOff val="80000"/>
                  </a:schemeClr>
                </a:solidFill>
                <a:hlinkClick r:id="rId8"/>
              </a:rPr>
              <a:t>ERASMUS para jóvenes emprendedores</a:t>
            </a:r>
            <a:endParaRPr lang="es-ES" dirty="0" smtClean="0">
              <a:solidFill>
                <a:schemeClr val="bg2">
                  <a:lumMod val="20000"/>
                  <a:lumOff val="80000"/>
                </a:schemeClr>
              </a:solidFill>
            </a:endParaRPr>
          </a:p>
          <a:p>
            <a:pPr lvl="1"/>
            <a:r>
              <a:rPr lang="es-ES" dirty="0" smtClean="0">
                <a:solidFill>
                  <a:schemeClr val="bg2">
                    <a:lumMod val="20000"/>
                    <a:lumOff val="80000"/>
                  </a:schemeClr>
                </a:solidFill>
                <a:hlinkClick r:id="rId9"/>
              </a:rPr>
              <a:t>TE-CREA</a:t>
            </a:r>
            <a:endParaRPr lang="es-ES" dirty="0" smtClean="0">
              <a:solidFill>
                <a:schemeClr val="bg2">
                  <a:lumMod val="20000"/>
                  <a:lumOff val="80000"/>
                </a:schemeClr>
              </a:solidFill>
            </a:endParaRPr>
          </a:p>
          <a:p>
            <a:pPr lvl="1"/>
            <a:r>
              <a:rPr lang="es-ES" dirty="0" smtClean="0">
                <a:solidFill>
                  <a:schemeClr val="bg2">
                    <a:lumMod val="20000"/>
                    <a:lumOff val="80000"/>
                  </a:schemeClr>
                </a:solidFill>
                <a:hlinkClick r:id="rId10"/>
              </a:rPr>
              <a:t>CEXT</a:t>
            </a:r>
            <a:endParaRPr lang="es-ES" dirty="0">
              <a:solidFill>
                <a:schemeClr val="bg2">
                  <a:lumMod val="20000"/>
                  <a:lumOff val="80000"/>
                </a:schemeClr>
              </a:solidFill>
            </a:endParaRPr>
          </a:p>
        </p:txBody>
      </p:sp>
      <p:sp>
        <p:nvSpPr>
          <p:cNvPr id="4" name="Botón de acción: Inicio 3">
            <a:hlinkClick r:id="" action="ppaction://hlinkshowjump?jump=firstslide" highlightClick="1"/>
          </p:cNvPr>
          <p:cNvSpPr/>
          <p:nvPr/>
        </p:nvSpPr>
        <p:spPr>
          <a:xfrm>
            <a:off x="10346723"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61121"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497994"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76392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77336" y="195533"/>
            <a:ext cx="8534400" cy="1507067"/>
          </a:xfrm>
        </p:spPr>
        <p:txBody>
          <a:bodyPr/>
          <a:lstStyle/>
          <a:p>
            <a:pPr algn="ctr"/>
            <a:r>
              <a:rPr lang="es-ES" dirty="0" smtClean="0">
                <a:solidFill>
                  <a:srgbClr val="FFC000"/>
                </a:solidFill>
              </a:rPr>
              <a:t>2. Financiación</a:t>
            </a:r>
            <a:endParaRPr lang="es-ES" dirty="0">
              <a:solidFill>
                <a:srgbClr val="FFC000"/>
              </a:solidFill>
            </a:endParaRPr>
          </a:p>
        </p:txBody>
      </p:sp>
      <p:sp>
        <p:nvSpPr>
          <p:cNvPr id="3" name="Marcador de contenido 2"/>
          <p:cNvSpPr>
            <a:spLocks noGrp="1"/>
          </p:cNvSpPr>
          <p:nvPr>
            <p:ph idx="1"/>
          </p:nvPr>
        </p:nvSpPr>
        <p:spPr>
          <a:xfrm>
            <a:off x="1277336" y="2341605"/>
            <a:ext cx="8534400" cy="3615267"/>
          </a:xfrm>
        </p:spPr>
        <p:txBody>
          <a:bodyPr/>
          <a:lstStyle/>
          <a:p>
            <a:pPr marL="0" indent="0">
              <a:buNone/>
            </a:pPr>
            <a:r>
              <a:rPr lang="es-ES" dirty="0" smtClean="0"/>
              <a:t>Capital necesario para llevar a cabo el proyecto</a:t>
            </a:r>
          </a:p>
          <a:p>
            <a:pPr marL="0" indent="0">
              <a:buNone/>
            </a:pPr>
            <a:endParaRPr lang="es-ES" dirty="0" smtClean="0"/>
          </a:p>
          <a:p>
            <a:pPr marL="0" indent="0">
              <a:buNone/>
            </a:pPr>
            <a:r>
              <a:rPr lang="es-ES" dirty="0" smtClean="0"/>
              <a:t>Puede ser:</a:t>
            </a:r>
          </a:p>
          <a:p>
            <a:r>
              <a:rPr lang="es-ES" dirty="0" smtClean="0"/>
              <a:t>Colectiva (</a:t>
            </a:r>
            <a:r>
              <a:rPr lang="es-ES" dirty="0" err="1" smtClean="0">
                <a:hlinkClick r:id="rId2"/>
              </a:rPr>
              <a:t>Crowdfunding</a:t>
            </a:r>
            <a:r>
              <a:rPr lang="es-ES" dirty="0" smtClean="0"/>
              <a:t>)</a:t>
            </a:r>
          </a:p>
          <a:p>
            <a:r>
              <a:rPr lang="es-ES" dirty="0" smtClean="0"/>
              <a:t>De inversores internacionales (</a:t>
            </a:r>
            <a:r>
              <a:rPr lang="es-ES" dirty="0" smtClean="0">
                <a:hlinkClick r:id="rId3"/>
              </a:rPr>
              <a:t>Business </a:t>
            </a:r>
            <a:r>
              <a:rPr lang="es-ES" dirty="0" err="1" smtClean="0">
                <a:hlinkClick r:id="rId3"/>
              </a:rPr>
              <a:t>Angels</a:t>
            </a:r>
            <a:r>
              <a:rPr lang="es-ES" dirty="0" smtClean="0"/>
              <a:t>)</a:t>
            </a:r>
          </a:p>
          <a:p>
            <a:r>
              <a:rPr lang="es-ES" dirty="0" smtClean="0"/>
              <a:t>Un Crédito o préstamo de un banco</a:t>
            </a:r>
          </a:p>
          <a:p>
            <a:r>
              <a:rPr lang="es-ES" dirty="0" smtClean="0"/>
              <a:t>Una subvención</a:t>
            </a:r>
          </a:p>
          <a:p>
            <a:endParaRPr lang="es-ES" dirty="0"/>
          </a:p>
        </p:txBody>
      </p:sp>
      <p:sp>
        <p:nvSpPr>
          <p:cNvPr id="5" name="Botón de acción: Inicio 4">
            <a:hlinkClick r:id="" action="ppaction://hlinkshowjump?jump=firstslide" highlightClick="1"/>
          </p:cNvPr>
          <p:cNvSpPr/>
          <p:nvPr/>
        </p:nvSpPr>
        <p:spPr>
          <a:xfrm>
            <a:off x="10338958"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77597"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465988"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92363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0861" y="224481"/>
            <a:ext cx="8534400" cy="1507067"/>
          </a:xfrm>
        </p:spPr>
        <p:txBody>
          <a:bodyPr/>
          <a:lstStyle/>
          <a:p>
            <a:pPr algn="ctr"/>
            <a:r>
              <a:rPr lang="es-ES" dirty="0" smtClean="0">
                <a:solidFill>
                  <a:srgbClr val="FFC000"/>
                </a:solidFill>
              </a:rPr>
              <a:t>3. Creación</a:t>
            </a:r>
            <a:endParaRPr lang="es-ES" dirty="0">
              <a:solidFill>
                <a:srgbClr val="FFC000"/>
              </a:solidFill>
            </a:endParaRPr>
          </a:p>
        </p:txBody>
      </p:sp>
      <p:sp>
        <p:nvSpPr>
          <p:cNvPr id="3" name="Marcador de contenido 2"/>
          <p:cNvSpPr>
            <a:spLocks noGrp="1"/>
          </p:cNvSpPr>
          <p:nvPr>
            <p:ph idx="1"/>
          </p:nvPr>
        </p:nvSpPr>
        <p:spPr>
          <a:xfrm>
            <a:off x="1260861" y="1575486"/>
            <a:ext cx="8534400" cy="4100384"/>
          </a:xfrm>
        </p:spPr>
        <p:txBody>
          <a:bodyPr>
            <a:normAutofit fontScale="85000" lnSpcReduction="20000"/>
          </a:bodyPr>
          <a:lstStyle/>
          <a:p>
            <a:r>
              <a:rPr lang="es-ES" dirty="0" smtClean="0"/>
              <a:t>Trámites</a:t>
            </a:r>
          </a:p>
          <a:p>
            <a:pPr lvl="1"/>
            <a:r>
              <a:rPr lang="es-ES" dirty="0" smtClean="0">
                <a:hlinkClick r:id="rId2"/>
              </a:rPr>
              <a:t>Ventanilla única</a:t>
            </a:r>
            <a:endParaRPr lang="es-ES" dirty="0" smtClean="0"/>
          </a:p>
          <a:p>
            <a:pPr lvl="1"/>
            <a:r>
              <a:rPr lang="es-ES" dirty="0" smtClean="0">
                <a:hlinkClick r:id="rId3"/>
              </a:rPr>
              <a:t>Circe</a:t>
            </a:r>
            <a:endParaRPr lang="es-ES" dirty="0" smtClean="0"/>
          </a:p>
          <a:p>
            <a:pPr lvl="1"/>
            <a:r>
              <a:rPr lang="es-ES" dirty="0" err="1" smtClean="0">
                <a:hlinkClick r:id="rId4"/>
              </a:rPr>
              <a:t>Icex</a:t>
            </a:r>
            <a:endParaRPr lang="es-ES" dirty="0" smtClean="0"/>
          </a:p>
          <a:p>
            <a:r>
              <a:rPr lang="es-ES" dirty="0" smtClean="0"/>
              <a:t>Fiscalidad</a:t>
            </a:r>
          </a:p>
          <a:p>
            <a:pPr lvl="1"/>
            <a:r>
              <a:rPr lang="es-ES" dirty="0"/>
              <a:t>En cada país es diferente la cantidad de impuestos que pagan sus </a:t>
            </a:r>
            <a:r>
              <a:rPr lang="es-ES" dirty="0" smtClean="0"/>
              <a:t>contribuyentes.</a:t>
            </a:r>
            <a:r>
              <a:rPr lang="es-ES" sz="1600" dirty="0"/>
              <a:t> </a:t>
            </a:r>
            <a:r>
              <a:rPr lang="es-ES" dirty="0" smtClean="0"/>
              <a:t>Conocer </a:t>
            </a:r>
            <a:r>
              <a:rPr lang="es-ES" dirty="0"/>
              <a:t>la fiscalidad empresarial puede contribuir a analizar mejor ciertos mercados y países.</a:t>
            </a:r>
            <a:endParaRPr lang="es-ES" dirty="0" smtClean="0"/>
          </a:p>
          <a:p>
            <a:r>
              <a:rPr lang="es-ES" dirty="0" smtClean="0"/>
              <a:t>Forma</a:t>
            </a:r>
          </a:p>
          <a:p>
            <a:pPr marL="0" indent="0">
              <a:buNone/>
            </a:pPr>
            <a:r>
              <a:rPr lang="es-ES" dirty="0" smtClean="0"/>
              <a:t>	Una </a:t>
            </a:r>
            <a:r>
              <a:rPr lang="es-ES" dirty="0"/>
              <a:t>empresa puede estar constituida legalmente como:</a:t>
            </a:r>
            <a:endParaRPr lang="es-ES" sz="1800" dirty="0"/>
          </a:p>
          <a:p>
            <a:pPr lvl="1"/>
            <a:r>
              <a:rPr lang="es-ES" b="1" u="sng" dirty="0"/>
              <a:t>Persona </a:t>
            </a:r>
            <a:r>
              <a:rPr lang="es-ES" b="1" u="sng" dirty="0" smtClean="0"/>
              <a:t>Natural</a:t>
            </a:r>
            <a:r>
              <a:rPr lang="es-ES" b="1" dirty="0" smtClean="0"/>
              <a:t>: </a:t>
            </a:r>
            <a:r>
              <a:rPr lang="es-ES" dirty="0"/>
              <a:t>E</a:t>
            </a:r>
            <a:r>
              <a:rPr lang="es-ES" dirty="0" smtClean="0"/>
              <a:t>s </a:t>
            </a:r>
            <a:r>
              <a:rPr lang="es-ES" dirty="0"/>
              <a:t>una persona humana que ejerce derechos y cumple obligaciones a título </a:t>
            </a:r>
            <a:r>
              <a:rPr lang="es-ES" dirty="0" smtClean="0"/>
              <a:t>personal. </a:t>
            </a:r>
            <a:endParaRPr lang="es-ES" sz="1600" dirty="0"/>
          </a:p>
          <a:p>
            <a:pPr lvl="1"/>
            <a:r>
              <a:rPr lang="es-ES" b="1" u="sng" dirty="0"/>
              <a:t>Persona </a:t>
            </a:r>
            <a:r>
              <a:rPr lang="es-ES" b="1" u="sng" dirty="0" smtClean="0"/>
              <a:t>Jurídica</a:t>
            </a:r>
            <a:r>
              <a:rPr lang="es-ES" b="1" dirty="0" smtClean="0"/>
              <a:t>: </a:t>
            </a:r>
            <a:r>
              <a:rPr lang="es-ES" dirty="0"/>
              <a:t>E</a:t>
            </a:r>
            <a:r>
              <a:rPr lang="es-ES" dirty="0" smtClean="0"/>
              <a:t>s </a:t>
            </a:r>
            <a:r>
              <a:rPr lang="es-ES" dirty="0"/>
              <a:t>una empresa que ejerce derechos y cumple obligaciones a nombre de ésta, es la empresa (y no el dueño) quien asume todas las obligaciones de </a:t>
            </a:r>
            <a:r>
              <a:rPr lang="es-ES" dirty="0" smtClean="0"/>
              <a:t>ésta.</a:t>
            </a:r>
          </a:p>
        </p:txBody>
      </p:sp>
      <p:sp>
        <p:nvSpPr>
          <p:cNvPr id="5" name="Botón de acción: Inicio 4">
            <a:hlinkClick r:id="" action="ppaction://hlinkshowjump?jump=firstslide" highlightClick="1"/>
          </p:cNvPr>
          <p:cNvSpPr/>
          <p:nvPr/>
        </p:nvSpPr>
        <p:spPr>
          <a:xfrm>
            <a:off x="10314245"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85835"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349708"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55794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0245" y="154229"/>
            <a:ext cx="8534400" cy="1507067"/>
          </a:xfrm>
        </p:spPr>
        <p:txBody>
          <a:bodyPr/>
          <a:lstStyle/>
          <a:p>
            <a:pPr algn="ctr"/>
            <a:r>
              <a:rPr lang="es-ES" dirty="0" smtClean="0">
                <a:solidFill>
                  <a:srgbClr val="FFC000"/>
                </a:solidFill>
              </a:rPr>
              <a:t>4</a:t>
            </a:r>
            <a:r>
              <a:rPr lang="es-ES" dirty="0">
                <a:solidFill>
                  <a:srgbClr val="FFC000"/>
                </a:solidFill>
              </a:rPr>
              <a:t>.</a:t>
            </a:r>
            <a:r>
              <a:rPr lang="es-ES" dirty="0" smtClean="0">
                <a:solidFill>
                  <a:srgbClr val="FFC000"/>
                </a:solidFill>
              </a:rPr>
              <a:t> Imagen</a:t>
            </a:r>
            <a:endParaRPr lang="es-ES" dirty="0">
              <a:solidFill>
                <a:srgbClr val="FFC000"/>
              </a:solidFill>
            </a:endParaRPr>
          </a:p>
        </p:txBody>
      </p:sp>
      <p:sp>
        <p:nvSpPr>
          <p:cNvPr id="3" name="Marcador de contenido 2"/>
          <p:cNvSpPr>
            <a:spLocks noGrp="1"/>
          </p:cNvSpPr>
          <p:nvPr>
            <p:ph idx="1"/>
          </p:nvPr>
        </p:nvSpPr>
        <p:spPr>
          <a:xfrm>
            <a:off x="1170245" y="1661296"/>
            <a:ext cx="9177424" cy="4375208"/>
          </a:xfrm>
        </p:spPr>
        <p:txBody>
          <a:bodyPr/>
          <a:lstStyle/>
          <a:p>
            <a:r>
              <a:rPr lang="es-ES" dirty="0" smtClean="0"/>
              <a:t>TIC creativas</a:t>
            </a:r>
          </a:p>
          <a:p>
            <a:pPr lvl="1"/>
            <a:r>
              <a:rPr lang="es-ES" u="sng" dirty="0">
                <a:hlinkClick r:id="rId2"/>
              </a:rPr>
              <a:t>https://piktochart.com/</a:t>
            </a:r>
            <a:endParaRPr lang="es-ES" sz="1600" dirty="0"/>
          </a:p>
          <a:p>
            <a:pPr lvl="1"/>
            <a:r>
              <a:rPr lang="es-ES" u="sng" dirty="0">
                <a:hlinkClick r:id="rId3"/>
              </a:rPr>
              <a:t>https://www.canva.com/</a:t>
            </a:r>
            <a:endParaRPr lang="es-ES" sz="1600" dirty="0"/>
          </a:p>
          <a:p>
            <a:pPr lvl="1"/>
            <a:r>
              <a:rPr lang="es-ES" u="sng" dirty="0">
                <a:hlinkClick r:id="rId4"/>
              </a:rPr>
              <a:t>https://getkahoot.com/</a:t>
            </a:r>
            <a:endParaRPr lang="es-ES" dirty="0" smtClean="0"/>
          </a:p>
          <a:p>
            <a:r>
              <a:rPr lang="es-ES" dirty="0" smtClean="0"/>
              <a:t>Web</a:t>
            </a:r>
          </a:p>
          <a:p>
            <a:pPr lvl="1"/>
            <a:r>
              <a:rPr lang="es-ES" u="sng" dirty="0">
                <a:hlinkClick r:id="rId5"/>
              </a:rPr>
              <a:t>http://es.wix.com/</a:t>
            </a:r>
            <a:endParaRPr lang="es-ES" dirty="0"/>
          </a:p>
          <a:p>
            <a:pPr lvl="1"/>
            <a:r>
              <a:rPr lang="es-ES" u="sng" dirty="0">
                <a:hlinkClick r:id="rId6"/>
              </a:rPr>
              <a:t>http://es.simplesite.com/</a:t>
            </a:r>
            <a:endParaRPr lang="es-ES" dirty="0"/>
          </a:p>
          <a:p>
            <a:pPr lvl="1"/>
            <a:r>
              <a:rPr lang="es-ES" u="sng" dirty="0">
                <a:hlinkClick r:id="rId7"/>
              </a:rPr>
              <a:t>http://es.jimdo.com</a:t>
            </a:r>
            <a:r>
              <a:rPr lang="es-ES" u="sng" dirty="0" smtClean="0">
                <a:hlinkClick r:id="rId7"/>
              </a:rPr>
              <a:t>/</a:t>
            </a:r>
            <a:endParaRPr lang="es-ES" u="sng" dirty="0" smtClean="0"/>
          </a:p>
          <a:p>
            <a:pPr lvl="1"/>
            <a:endParaRPr lang="es-ES" dirty="0"/>
          </a:p>
        </p:txBody>
      </p:sp>
      <p:sp>
        <p:nvSpPr>
          <p:cNvPr id="5" name="Botón de acción: Inicio 4">
            <a:hlinkClick r:id="" action="ppaction://hlinkshowjump?jump=firstslide" highlightClick="1"/>
          </p:cNvPr>
          <p:cNvSpPr/>
          <p:nvPr/>
        </p:nvSpPr>
        <p:spPr>
          <a:xfrm>
            <a:off x="10347669"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61122"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499885"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7540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6677" y="269559"/>
            <a:ext cx="8534400" cy="1507067"/>
          </a:xfrm>
        </p:spPr>
        <p:txBody>
          <a:bodyPr/>
          <a:lstStyle/>
          <a:p>
            <a:pPr algn="ctr"/>
            <a:r>
              <a:rPr lang="es-ES" dirty="0" smtClean="0">
                <a:solidFill>
                  <a:srgbClr val="FFC000"/>
                </a:solidFill>
              </a:rPr>
              <a:t>5. Venta</a:t>
            </a:r>
            <a:endParaRPr lang="es-ES" dirty="0">
              <a:solidFill>
                <a:srgbClr val="FFC000"/>
              </a:solidFill>
            </a:endParaRPr>
          </a:p>
        </p:txBody>
      </p:sp>
      <p:sp>
        <p:nvSpPr>
          <p:cNvPr id="3" name="Marcador de contenido 2"/>
          <p:cNvSpPr>
            <a:spLocks noGrp="1"/>
          </p:cNvSpPr>
          <p:nvPr>
            <p:ph idx="1"/>
          </p:nvPr>
        </p:nvSpPr>
        <p:spPr>
          <a:xfrm>
            <a:off x="1326762" y="1682578"/>
            <a:ext cx="8534400" cy="3615267"/>
          </a:xfrm>
        </p:spPr>
        <p:txBody>
          <a:bodyPr>
            <a:normAutofit fontScale="85000" lnSpcReduction="20000"/>
          </a:bodyPr>
          <a:lstStyle/>
          <a:p>
            <a:r>
              <a:rPr lang="es-ES" dirty="0" smtClean="0"/>
              <a:t>Redes sociales</a:t>
            </a:r>
          </a:p>
          <a:p>
            <a:pPr lvl="1"/>
            <a:r>
              <a:rPr lang="es-ES" dirty="0" smtClean="0"/>
              <a:t>Puedes </a:t>
            </a:r>
            <a:r>
              <a:rPr lang="es-ES" dirty="0"/>
              <a:t>presentar y promocionar el producto o servicio, </a:t>
            </a:r>
            <a:r>
              <a:rPr lang="es-ES" dirty="0" smtClean="0"/>
              <a:t>con </a:t>
            </a:r>
            <a:r>
              <a:rPr lang="es-ES" dirty="0"/>
              <a:t>la posibilidad de captar seguidores e interactuar con </a:t>
            </a:r>
            <a:r>
              <a:rPr lang="es-ES" dirty="0" smtClean="0"/>
              <a:t>ellos.</a:t>
            </a:r>
          </a:p>
          <a:p>
            <a:r>
              <a:rPr lang="es-ES" dirty="0" smtClean="0"/>
              <a:t>Publicidad</a:t>
            </a:r>
          </a:p>
          <a:p>
            <a:pPr lvl="1"/>
            <a:r>
              <a:rPr lang="es-ES" dirty="0"/>
              <a:t>Puede ser textual o gráfico, debe resaltar las principales características o beneficios del producto o servicio, ser corto y preciso, y estar compuesto por un lenguaje claro y fácil de </a:t>
            </a:r>
            <a:r>
              <a:rPr lang="es-ES" dirty="0" smtClean="0"/>
              <a:t>entender.</a:t>
            </a:r>
          </a:p>
          <a:p>
            <a:r>
              <a:rPr lang="es-ES" dirty="0" smtClean="0"/>
              <a:t>Canales comunicativos</a:t>
            </a:r>
          </a:p>
          <a:p>
            <a:pPr lvl="1"/>
            <a:r>
              <a:rPr lang="es-ES" dirty="0"/>
              <a:t>Prensa, televisión, radio, </a:t>
            </a:r>
            <a:r>
              <a:rPr lang="es-ES" dirty="0" smtClean="0"/>
              <a:t>etc.</a:t>
            </a:r>
          </a:p>
          <a:p>
            <a:r>
              <a:rPr lang="es-ES" dirty="0" smtClean="0"/>
              <a:t>Formas de pago</a:t>
            </a:r>
          </a:p>
          <a:p>
            <a:pPr lvl="1"/>
            <a:r>
              <a:rPr lang="es-ES" dirty="0" err="1" smtClean="0">
                <a:hlinkClick r:id="rId2"/>
              </a:rPr>
              <a:t>Paypal</a:t>
            </a:r>
            <a:endParaRPr lang="es-ES" dirty="0" smtClean="0"/>
          </a:p>
          <a:p>
            <a:pPr lvl="1"/>
            <a:r>
              <a:rPr lang="es-ES" dirty="0" smtClean="0">
                <a:hlinkClick r:id="rId3"/>
              </a:rPr>
              <a:t> V.ME de VISA</a:t>
            </a:r>
            <a:endParaRPr lang="es-ES" dirty="0"/>
          </a:p>
        </p:txBody>
      </p:sp>
      <p:sp>
        <p:nvSpPr>
          <p:cNvPr id="5" name="Botón de acción: Inicio 4">
            <a:hlinkClick r:id="" action="ppaction://hlinkshowjump?jump=firstslide" highlightClick="1"/>
          </p:cNvPr>
          <p:cNvSpPr/>
          <p:nvPr/>
        </p:nvSpPr>
        <p:spPr>
          <a:xfrm>
            <a:off x="10314246"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44646"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404801" y="617586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0269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13725" y="220132"/>
            <a:ext cx="8534400" cy="1507067"/>
          </a:xfrm>
        </p:spPr>
        <p:txBody>
          <a:bodyPr/>
          <a:lstStyle/>
          <a:p>
            <a:pPr algn="ctr"/>
            <a:r>
              <a:rPr lang="es-ES" dirty="0" smtClean="0">
                <a:solidFill>
                  <a:srgbClr val="FFC000"/>
                </a:solidFill>
              </a:rPr>
              <a:t>Irlanda</a:t>
            </a:r>
            <a:endParaRPr lang="es-ES" dirty="0">
              <a:solidFill>
                <a:srgbClr val="FFC000"/>
              </a:solidFill>
            </a:endParaRPr>
          </a:p>
        </p:txBody>
      </p:sp>
      <p:sp>
        <p:nvSpPr>
          <p:cNvPr id="3" name="Marcador de contenido 2"/>
          <p:cNvSpPr>
            <a:spLocks noGrp="1"/>
          </p:cNvSpPr>
          <p:nvPr>
            <p:ph idx="1"/>
          </p:nvPr>
        </p:nvSpPr>
        <p:spPr>
          <a:xfrm>
            <a:off x="1013725" y="1616676"/>
            <a:ext cx="8534400" cy="4528751"/>
          </a:xfrm>
        </p:spPr>
        <p:txBody>
          <a:bodyPr>
            <a:normAutofit fontScale="70000" lnSpcReduction="20000"/>
          </a:bodyPr>
          <a:lstStyle/>
          <a:p>
            <a:pPr marL="0" indent="0">
              <a:buNone/>
            </a:pPr>
            <a:r>
              <a:rPr lang="es-ES" b="1" dirty="0"/>
              <a:t>Hay cuatro tipos principales de empresas en Irlanda:</a:t>
            </a:r>
            <a:endParaRPr lang="es-ES" dirty="0"/>
          </a:p>
          <a:p>
            <a:pPr lvl="0"/>
            <a:r>
              <a:rPr lang="es-ES" b="1" dirty="0"/>
              <a:t>Sociedad de responsabilidad limitada (</a:t>
            </a:r>
            <a:r>
              <a:rPr lang="es-ES" b="1" dirty="0" err="1"/>
              <a:t>Ltd</a:t>
            </a:r>
            <a:r>
              <a:rPr lang="es-ES" b="1" dirty="0" smtClean="0"/>
              <a:t>)</a:t>
            </a:r>
            <a:endParaRPr lang="es-ES" dirty="0"/>
          </a:p>
          <a:p>
            <a:pPr lvl="0"/>
            <a:r>
              <a:rPr lang="es-ES" b="1" dirty="0"/>
              <a:t>Sociedad anónima (PLC</a:t>
            </a:r>
            <a:r>
              <a:rPr lang="es-ES" b="1" dirty="0" smtClean="0"/>
              <a:t>)</a:t>
            </a:r>
            <a:endParaRPr lang="es-ES" dirty="0"/>
          </a:p>
          <a:p>
            <a:pPr lvl="0"/>
            <a:r>
              <a:rPr lang="es-ES" b="1" dirty="0" err="1"/>
              <a:t>Partnership</a:t>
            </a:r>
            <a:r>
              <a:rPr lang="es-ES" b="1" dirty="0"/>
              <a:t> (sociedad civil)</a:t>
            </a:r>
            <a:endParaRPr lang="es-ES" dirty="0"/>
          </a:p>
          <a:p>
            <a:pPr lvl="0"/>
            <a:r>
              <a:rPr lang="es-ES" b="1" dirty="0"/>
              <a:t>Sucursales</a:t>
            </a:r>
            <a:endParaRPr lang="es-ES" dirty="0"/>
          </a:p>
          <a:p>
            <a:pPr marL="0" indent="0">
              <a:buNone/>
            </a:pPr>
            <a:r>
              <a:rPr lang="es-ES" dirty="0"/>
              <a:t> </a:t>
            </a:r>
          </a:p>
          <a:p>
            <a:r>
              <a:rPr lang="es-ES" b="1" dirty="0"/>
              <a:t>Bancos:</a:t>
            </a:r>
            <a:r>
              <a:rPr lang="es-ES" dirty="0"/>
              <a:t> Irlanda se está convirtiendo en un centro bancario internacional importante. Los principales bancos nacionales ofrecen una gama completa de servicios, incluidas las divisas, mientras que muchos bancos internacionales están representados aquí para préstamos comerciales e instalaciones de cambio de divisas.</a:t>
            </a:r>
          </a:p>
          <a:p>
            <a:r>
              <a:rPr lang="es-ES" b="1" dirty="0"/>
              <a:t>Regulación:</a:t>
            </a:r>
            <a:r>
              <a:rPr lang="es-ES" dirty="0"/>
              <a:t> no existen restricciones generales a la propiedad extranjera de capital y los dividendos pueden ser libremente repatriados. Asimismo, Irlanda tiene tratados fiscales bilaterales con muchos países.</a:t>
            </a:r>
          </a:p>
          <a:p>
            <a:r>
              <a:rPr lang="es-ES" b="1" dirty="0"/>
              <a:t>Incentivos:</a:t>
            </a:r>
            <a:r>
              <a:rPr lang="es-ES" dirty="0"/>
              <a:t> las autoridades irlandesas, en coordinación con la UE, ofrecen una amplia gama de incentivos para los inversores internacionales, incluyendo las siguientes:</a:t>
            </a:r>
          </a:p>
          <a:p>
            <a:pPr lvl="1"/>
            <a:r>
              <a:rPr lang="es-ES" dirty="0"/>
              <a:t>Subvenciones de capital para sufragar el costo de terrenos, edificios, maquinaria y equipo.</a:t>
            </a:r>
          </a:p>
          <a:p>
            <a:pPr lvl="1"/>
            <a:r>
              <a:rPr lang="es-ES" dirty="0"/>
              <a:t>Subsidios de empleo y capacitación para promover la creación de empleo.</a:t>
            </a:r>
          </a:p>
          <a:p>
            <a:pPr lvl="1"/>
            <a:r>
              <a:rPr lang="es-ES" dirty="0"/>
              <a:t>Subvenciones de investigación y desarrollo.</a:t>
            </a:r>
          </a:p>
        </p:txBody>
      </p:sp>
      <p:sp>
        <p:nvSpPr>
          <p:cNvPr id="5" name="Botón de acción: Inicio 4">
            <a:hlinkClick r:id="" action="ppaction://hlinkshowjump?jump=firstslide" highlightClick="1"/>
          </p:cNvPr>
          <p:cNvSpPr/>
          <p:nvPr/>
        </p:nvSpPr>
        <p:spPr>
          <a:xfrm>
            <a:off x="10371911"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94073"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499537"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6715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1434" y="145992"/>
            <a:ext cx="8534400" cy="1507067"/>
          </a:xfrm>
        </p:spPr>
        <p:txBody>
          <a:bodyPr/>
          <a:lstStyle/>
          <a:p>
            <a:pPr algn="ctr"/>
            <a:r>
              <a:rPr lang="es-ES" dirty="0" smtClean="0">
                <a:solidFill>
                  <a:srgbClr val="FFC000"/>
                </a:solidFill>
              </a:rPr>
              <a:t>Francia</a:t>
            </a:r>
            <a:endParaRPr lang="es-ES" dirty="0">
              <a:solidFill>
                <a:srgbClr val="FFC000"/>
              </a:solidFill>
            </a:endParaRPr>
          </a:p>
        </p:txBody>
      </p:sp>
      <p:sp>
        <p:nvSpPr>
          <p:cNvPr id="3" name="Marcador de contenido 2"/>
          <p:cNvSpPr>
            <a:spLocks noGrp="1"/>
          </p:cNvSpPr>
          <p:nvPr>
            <p:ph idx="1"/>
          </p:nvPr>
        </p:nvSpPr>
        <p:spPr>
          <a:xfrm>
            <a:off x="1211434" y="1880287"/>
            <a:ext cx="8534400" cy="4569940"/>
          </a:xfrm>
        </p:spPr>
        <p:txBody>
          <a:bodyPr>
            <a:normAutofit fontScale="85000" lnSpcReduction="10000"/>
          </a:bodyPr>
          <a:lstStyle/>
          <a:p>
            <a:pPr marL="0" indent="0">
              <a:buNone/>
            </a:pPr>
            <a:r>
              <a:rPr lang="es-ES" b="1" dirty="0"/>
              <a:t>Hay tres tipos principales de empresa en Francia:</a:t>
            </a:r>
            <a:endParaRPr lang="es-ES" sz="1800" dirty="0"/>
          </a:p>
          <a:p>
            <a:pPr lvl="1"/>
            <a:r>
              <a:rPr lang="es-ES" b="1" dirty="0" err="1"/>
              <a:t>Societé</a:t>
            </a:r>
            <a:r>
              <a:rPr lang="es-ES" b="1" dirty="0"/>
              <a:t> </a:t>
            </a:r>
            <a:r>
              <a:rPr lang="es-ES" b="1" dirty="0" err="1"/>
              <a:t>Anonyme</a:t>
            </a:r>
            <a:r>
              <a:rPr lang="es-ES" b="1" dirty="0"/>
              <a:t> (SA)</a:t>
            </a:r>
            <a:endParaRPr lang="es-ES" sz="1600" dirty="0"/>
          </a:p>
          <a:p>
            <a:pPr lvl="1"/>
            <a:r>
              <a:rPr lang="es-ES" b="1" dirty="0"/>
              <a:t>Société à </a:t>
            </a:r>
            <a:r>
              <a:rPr lang="es-ES" b="1" dirty="0" err="1"/>
              <a:t>responsabilité</a:t>
            </a:r>
            <a:r>
              <a:rPr lang="es-ES" b="1" dirty="0"/>
              <a:t> </a:t>
            </a:r>
            <a:r>
              <a:rPr lang="es-ES" b="1" dirty="0" err="1"/>
              <a:t>limitée</a:t>
            </a:r>
            <a:r>
              <a:rPr lang="es-ES" b="1" dirty="0"/>
              <a:t> (SARL)</a:t>
            </a:r>
            <a:endParaRPr lang="es-ES" sz="1600" dirty="0"/>
          </a:p>
          <a:p>
            <a:pPr lvl="1"/>
            <a:r>
              <a:rPr lang="es-ES" b="1" dirty="0"/>
              <a:t>Société par </a:t>
            </a:r>
            <a:r>
              <a:rPr lang="es-ES" b="1" dirty="0" err="1"/>
              <a:t>Actions</a:t>
            </a:r>
            <a:r>
              <a:rPr lang="es-ES" b="1" dirty="0"/>
              <a:t> </a:t>
            </a:r>
            <a:r>
              <a:rPr lang="es-ES" b="1" dirty="0" err="1"/>
              <a:t>Simplifiée</a:t>
            </a:r>
            <a:r>
              <a:rPr lang="es-ES" b="1" dirty="0"/>
              <a:t> (SAS)</a:t>
            </a:r>
            <a:endParaRPr lang="es-ES" sz="1600" dirty="0"/>
          </a:p>
          <a:p>
            <a:pPr marL="0" indent="0">
              <a:buNone/>
            </a:pPr>
            <a:r>
              <a:rPr lang="es-ES" b="1" dirty="0"/>
              <a:t> </a:t>
            </a:r>
            <a:endParaRPr lang="es-ES" sz="1800" dirty="0"/>
          </a:p>
          <a:p>
            <a:r>
              <a:rPr lang="es-ES" b="1" dirty="0"/>
              <a:t>Incentivos: </a:t>
            </a:r>
            <a:r>
              <a:rPr lang="es-ES" dirty="0"/>
              <a:t>estas subvenciones y préstamos de las autoridades locales ayudan a compartir los costos de acceso a servicios de apoyo, incentivos fiscales y subvenciones para nuevas empresas innovadoras</a:t>
            </a:r>
            <a:r>
              <a:rPr lang="es-ES" dirty="0" smtClean="0"/>
              <a:t>.</a:t>
            </a:r>
            <a:endParaRPr lang="es-ES" sz="1800" dirty="0"/>
          </a:p>
          <a:p>
            <a:r>
              <a:rPr lang="es-ES" b="1" dirty="0"/>
              <a:t>Bancos:</a:t>
            </a:r>
            <a:r>
              <a:rPr lang="es-ES" dirty="0"/>
              <a:t> existe una red internacional de bancos de clase mundial y una amplia gama de instituciones financieras con experiencia en la gestión de transacciones financieras y transferencias. </a:t>
            </a:r>
            <a:endParaRPr lang="es-ES" sz="1800" dirty="0"/>
          </a:p>
          <a:p>
            <a:r>
              <a:rPr lang="es-ES" b="1" dirty="0"/>
              <a:t>Regulación: </a:t>
            </a:r>
            <a:r>
              <a:rPr lang="es-ES" dirty="0"/>
              <a:t>Francia tiene un sistema legal y regulatorio bien desarrollado y muy similar al de otros estados miembros de la UE. Hay pocas restricciones en la constitución de empresas, excepto en ciertas áreas como la banca y los seguros y no hay restricciones a la importación o al capital del exterior.</a:t>
            </a:r>
          </a:p>
        </p:txBody>
      </p:sp>
      <p:sp>
        <p:nvSpPr>
          <p:cNvPr id="5" name="Botón de acción: Inicio 4">
            <a:hlinkClick r:id="" action="ppaction://hlinkshowjump?jump=firstslide" highlightClick="1"/>
          </p:cNvPr>
          <p:cNvSpPr/>
          <p:nvPr/>
        </p:nvSpPr>
        <p:spPr>
          <a:xfrm>
            <a:off x="10573616"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467067"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745834"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99080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87866" y="80088"/>
            <a:ext cx="8534400" cy="1507067"/>
          </a:xfrm>
        </p:spPr>
        <p:txBody>
          <a:bodyPr/>
          <a:lstStyle/>
          <a:p>
            <a:pPr algn="ctr"/>
            <a:r>
              <a:rPr lang="es-ES" dirty="0" err="1" smtClean="0">
                <a:solidFill>
                  <a:srgbClr val="FFC000"/>
                </a:solidFill>
              </a:rPr>
              <a:t>suecia</a:t>
            </a:r>
            <a:endParaRPr lang="es-ES" dirty="0">
              <a:solidFill>
                <a:srgbClr val="FFC000"/>
              </a:solidFill>
            </a:endParaRPr>
          </a:p>
        </p:txBody>
      </p:sp>
      <p:sp>
        <p:nvSpPr>
          <p:cNvPr id="3" name="Marcador de contenido 2"/>
          <p:cNvSpPr>
            <a:spLocks noGrp="1"/>
          </p:cNvSpPr>
          <p:nvPr>
            <p:ph idx="1"/>
          </p:nvPr>
        </p:nvSpPr>
        <p:spPr>
          <a:xfrm>
            <a:off x="1087866" y="1377779"/>
            <a:ext cx="8534400" cy="5014783"/>
          </a:xfrm>
        </p:spPr>
        <p:txBody>
          <a:bodyPr>
            <a:normAutofit fontScale="77500" lnSpcReduction="20000"/>
          </a:bodyPr>
          <a:lstStyle/>
          <a:p>
            <a:r>
              <a:rPr lang="es-ES" b="1" dirty="0"/>
              <a:t>Los cinco </a:t>
            </a:r>
            <a:r>
              <a:rPr lang="es-ES" b="1" dirty="0" smtClean="0"/>
              <a:t>tipos de empresa </a:t>
            </a:r>
            <a:r>
              <a:rPr lang="es-ES" b="1" dirty="0"/>
              <a:t>más populares</a:t>
            </a:r>
            <a:r>
              <a:rPr lang="es-ES" dirty="0"/>
              <a:t>:</a:t>
            </a:r>
            <a:endParaRPr lang="es-ES" sz="1800" dirty="0"/>
          </a:p>
          <a:p>
            <a:pPr lvl="1"/>
            <a:r>
              <a:rPr lang="es-ES" b="1" dirty="0"/>
              <a:t>Sociedad de responsabilidad limitada</a:t>
            </a:r>
            <a:endParaRPr lang="es-ES" sz="1600" dirty="0"/>
          </a:p>
          <a:p>
            <a:pPr lvl="1"/>
            <a:r>
              <a:rPr lang="es-ES" b="1" dirty="0"/>
              <a:t>Sociedad anónima</a:t>
            </a:r>
            <a:endParaRPr lang="es-ES" sz="1600" dirty="0"/>
          </a:p>
          <a:p>
            <a:pPr lvl="1"/>
            <a:r>
              <a:rPr lang="es-ES" b="1" dirty="0"/>
              <a:t>Sucursal de una empresa </a:t>
            </a:r>
            <a:r>
              <a:rPr lang="es-ES" b="1" dirty="0" smtClean="0"/>
              <a:t>extranjera</a:t>
            </a:r>
            <a:endParaRPr lang="es-ES" sz="1600" dirty="0" smtClean="0"/>
          </a:p>
          <a:p>
            <a:pPr lvl="1"/>
            <a:r>
              <a:rPr lang="es-ES" b="1" dirty="0" err="1" smtClean="0"/>
              <a:t>Partnership</a:t>
            </a:r>
            <a:r>
              <a:rPr lang="es-ES" b="1" dirty="0" smtClean="0"/>
              <a:t> </a:t>
            </a:r>
            <a:r>
              <a:rPr lang="es-ES" b="1" dirty="0"/>
              <a:t>(sociedad de valores)</a:t>
            </a:r>
            <a:endParaRPr lang="es-ES" sz="1600" dirty="0"/>
          </a:p>
          <a:p>
            <a:pPr lvl="1"/>
            <a:r>
              <a:rPr lang="es-ES" b="1" dirty="0" smtClean="0"/>
              <a:t>Los </a:t>
            </a:r>
            <a:r>
              <a:rPr lang="es-ES" b="1" dirty="0"/>
              <a:t>empresarios individuales</a:t>
            </a:r>
            <a:endParaRPr lang="es-ES" sz="1600" dirty="0"/>
          </a:p>
          <a:p>
            <a:pPr marL="0" indent="0">
              <a:buNone/>
            </a:pPr>
            <a:r>
              <a:rPr lang="es-ES" dirty="0"/>
              <a:t> </a:t>
            </a:r>
            <a:endParaRPr lang="es-ES" sz="1800" dirty="0"/>
          </a:p>
          <a:p>
            <a:r>
              <a:rPr lang="es-ES" b="1" dirty="0"/>
              <a:t>Bancos: </a:t>
            </a:r>
            <a:r>
              <a:rPr lang="es-ES" dirty="0"/>
              <a:t>No hay escasez de bancos internacionales y locales en Suecia y los sistemas bancarios están muy avanzados, sin embargo la apertura de una cuenta bancaria puede ser sorprendentemente difícil.</a:t>
            </a:r>
            <a:endParaRPr lang="es-ES" sz="1800" dirty="0"/>
          </a:p>
          <a:p>
            <a:r>
              <a:rPr lang="es-ES" b="1" dirty="0"/>
              <a:t>Regulación: </a:t>
            </a:r>
            <a:r>
              <a:rPr lang="es-ES" dirty="0"/>
              <a:t>existen pocas regulaciones que rigen la propiedad extranjera o las operaciones comerciales de los inversores extranjeros. Los beneficios pueden ser fácilmente transferidos al extranjero. El mercado laboral está muy regulado y sujeto a las leyes sobre los contratos de los empleados, el ambiente de trabajo y la toma de decisiones corporativas.</a:t>
            </a:r>
            <a:endParaRPr lang="es-ES" sz="1800" dirty="0"/>
          </a:p>
          <a:p>
            <a:r>
              <a:rPr lang="es-ES" b="1" dirty="0"/>
              <a:t>Incentivos</a:t>
            </a:r>
            <a:r>
              <a:rPr lang="es-ES" dirty="0"/>
              <a:t>: no hay incentivos de carácter general para las empresas extranjeras que deseen abrir una empresa en Suecia. Sin embargo, los préstamos sin intereses pueden estar disponibles para la inversión en zonas de desarrollo regional. </a:t>
            </a:r>
            <a:endParaRPr lang="es-ES" sz="1800" dirty="0"/>
          </a:p>
          <a:p>
            <a:endParaRPr lang="es-ES" dirty="0"/>
          </a:p>
        </p:txBody>
      </p:sp>
      <p:sp>
        <p:nvSpPr>
          <p:cNvPr id="5" name="Botón de acción: Inicio 4">
            <a:hlinkClick r:id="" action="ppaction://hlinkshowjump?jump=firstslide" highlightClick="1"/>
          </p:cNvPr>
          <p:cNvSpPr/>
          <p:nvPr/>
        </p:nvSpPr>
        <p:spPr>
          <a:xfrm>
            <a:off x="10188321"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69360"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229556"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517436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2580" y="80088"/>
            <a:ext cx="8534400" cy="1507067"/>
          </a:xfrm>
        </p:spPr>
        <p:txBody>
          <a:bodyPr/>
          <a:lstStyle/>
          <a:p>
            <a:pPr algn="ctr"/>
            <a:r>
              <a:rPr lang="es-ES" dirty="0" err="1" smtClean="0">
                <a:solidFill>
                  <a:srgbClr val="FFC000"/>
                </a:solidFill>
              </a:rPr>
              <a:t>finlandia</a:t>
            </a:r>
            <a:endParaRPr lang="es-ES" dirty="0">
              <a:solidFill>
                <a:srgbClr val="FFC000"/>
              </a:solidFill>
            </a:endParaRPr>
          </a:p>
        </p:txBody>
      </p:sp>
      <p:sp>
        <p:nvSpPr>
          <p:cNvPr id="3" name="Marcador de contenido 2"/>
          <p:cNvSpPr>
            <a:spLocks noGrp="1"/>
          </p:cNvSpPr>
          <p:nvPr>
            <p:ph idx="1"/>
          </p:nvPr>
        </p:nvSpPr>
        <p:spPr>
          <a:xfrm>
            <a:off x="1112580" y="1303638"/>
            <a:ext cx="8534400" cy="5187778"/>
          </a:xfrm>
        </p:spPr>
        <p:txBody>
          <a:bodyPr>
            <a:normAutofit fontScale="85000" lnSpcReduction="10000"/>
          </a:bodyPr>
          <a:lstStyle/>
          <a:p>
            <a:r>
              <a:rPr lang="es-ES" b="1" dirty="0"/>
              <a:t>Los dos tipos de empresas más populares en Finlandia son los siguientes:</a:t>
            </a:r>
            <a:endParaRPr lang="es-ES" sz="1800" dirty="0"/>
          </a:p>
          <a:p>
            <a:pPr lvl="1"/>
            <a:r>
              <a:rPr lang="es-ES" b="1" dirty="0"/>
              <a:t>Sociedad anónima - </a:t>
            </a:r>
            <a:r>
              <a:rPr lang="es-ES" b="1" dirty="0" err="1"/>
              <a:t>osakeyhtiö</a:t>
            </a:r>
            <a:r>
              <a:rPr lang="es-ES" b="1" dirty="0"/>
              <a:t> </a:t>
            </a:r>
            <a:r>
              <a:rPr lang="es-ES" b="1" dirty="0" err="1"/>
              <a:t>Oyj</a:t>
            </a:r>
            <a:r>
              <a:rPr lang="es-ES" dirty="0"/>
              <a:t> </a:t>
            </a:r>
            <a:endParaRPr lang="es-ES" sz="1600" dirty="0"/>
          </a:p>
          <a:p>
            <a:pPr lvl="1"/>
            <a:r>
              <a:rPr lang="es-ES" b="1" dirty="0"/>
              <a:t>Sociedad de responsabilidad limitada - </a:t>
            </a:r>
            <a:r>
              <a:rPr lang="es-ES" b="1" dirty="0" err="1"/>
              <a:t>osakeyhtiö</a:t>
            </a:r>
            <a:r>
              <a:rPr lang="es-ES" b="1" dirty="0"/>
              <a:t> </a:t>
            </a:r>
            <a:r>
              <a:rPr lang="es-ES" b="1" dirty="0" err="1"/>
              <a:t>Oy</a:t>
            </a:r>
            <a:endParaRPr lang="es-ES" sz="1600" dirty="0"/>
          </a:p>
          <a:p>
            <a:r>
              <a:rPr lang="es-ES" b="1" dirty="0"/>
              <a:t>Requisitos</a:t>
            </a:r>
            <a:endParaRPr lang="es-ES" sz="1800" dirty="0"/>
          </a:p>
          <a:p>
            <a:pPr lvl="1"/>
            <a:r>
              <a:rPr lang="es-ES" dirty="0"/>
              <a:t>Las cuentas sean auditadas si la empresa tiene una facturación de más de 200.000€, un balance total de más de 100.000€ y 3 o más empleados.</a:t>
            </a:r>
            <a:endParaRPr lang="es-ES" sz="1600" dirty="0"/>
          </a:p>
          <a:p>
            <a:pPr lvl="1"/>
            <a:r>
              <a:rPr lang="es-ES" dirty="0"/>
              <a:t>Impuesto de sociedades a tasa única del 26</a:t>
            </a:r>
            <a:r>
              <a:rPr lang="es-ES" dirty="0" smtClean="0"/>
              <a:t>%.</a:t>
            </a:r>
            <a:r>
              <a:rPr lang="es-ES" dirty="0"/>
              <a:t> </a:t>
            </a:r>
            <a:endParaRPr lang="es-ES" sz="1800" dirty="0"/>
          </a:p>
          <a:p>
            <a:pPr lvl="1"/>
            <a:r>
              <a:rPr lang="es-ES" dirty="0" smtClean="0"/>
              <a:t>El </a:t>
            </a:r>
            <a:r>
              <a:rPr lang="es-ES" dirty="0"/>
              <a:t>tipo general del IVA es del 23% y hay un tipo súper-reducido del 9%, que se aplica a los productos farmacéuticos, libros, transporte público, servicios de hotelería y entradas de actividades recreativas, y uno reducido del 13% aplicado a productos alimenticios. </a:t>
            </a:r>
            <a:endParaRPr lang="es-ES" sz="1600" dirty="0"/>
          </a:p>
          <a:p>
            <a:pPr lvl="1"/>
            <a:r>
              <a:rPr lang="es-ES" dirty="0"/>
              <a:t>El IRPF en Finlandia, las rentas de capital se les aplica un tipo único del 28%. Para las rentas del trabajo  está comprendido entre los 0 y los 15.200 euros y el resto están comprendidos entre el 10,5% y el 33,5%. </a:t>
            </a:r>
            <a:endParaRPr lang="es-ES" sz="1800" dirty="0"/>
          </a:p>
          <a:p>
            <a:r>
              <a:rPr lang="es-ES" b="1" dirty="0" smtClean="0"/>
              <a:t>Regulación</a:t>
            </a:r>
            <a:r>
              <a:rPr lang="es-ES" dirty="0"/>
              <a:t>: aunque el ambiente de negocios en Finlandia es liberal y favorable para el inversor extranjero, el marco regulador es estricto y cualquier infracción al ordenamiento jurídico o fiscal se toma muy en serio. </a:t>
            </a:r>
            <a:endParaRPr lang="es-ES" sz="1800" dirty="0"/>
          </a:p>
          <a:p>
            <a:endParaRPr lang="es-ES" dirty="0"/>
          </a:p>
        </p:txBody>
      </p:sp>
      <p:sp>
        <p:nvSpPr>
          <p:cNvPr id="5" name="Botón de acción: Inicio 4">
            <a:hlinkClick r:id="" action="ppaction://hlinkshowjump?jump=firstslide" highlightClick="1"/>
          </p:cNvPr>
          <p:cNvSpPr/>
          <p:nvPr/>
        </p:nvSpPr>
        <p:spPr>
          <a:xfrm>
            <a:off x="10359197"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269360"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514703"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85052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9672" y="145991"/>
            <a:ext cx="8534400" cy="1507067"/>
          </a:xfrm>
        </p:spPr>
        <p:txBody>
          <a:bodyPr/>
          <a:lstStyle/>
          <a:p>
            <a:pPr algn="ctr"/>
            <a:r>
              <a:rPr lang="es-ES" dirty="0" err="1" smtClean="0">
                <a:solidFill>
                  <a:srgbClr val="FFC000"/>
                </a:solidFill>
              </a:rPr>
              <a:t>dinamarca</a:t>
            </a:r>
            <a:endParaRPr lang="es-ES" dirty="0">
              <a:solidFill>
                <a:srgbClr val="FFC000"/>
              </a:solidFill>
            </a:endParaRPr>
          </a:p>
        </p:txBody>
      </p:sp>
      <p:sp>
        <p:nvSpPr>
          <p:cNvPr id="3" name="Marcador de contenido 2"/>
          <p:cNvSpPr>
            <a:spLocks noGrp="1"/>
          </p:cNvSpPr>
          <p:nvPr>
            <p:ph idx="1"/>
          </p:nvPr>
        </p:nvSpPr>
        <p:spPr>
          <a:xfrm>
            <a:off x="1219672" y="1460157"/>
            <a:ext cx="8534400" cy="5039497"/>
          </a:xfrm>
        </p:spPr>
        <p:txBody>
          <a:bodyPr>
            <a:normAutofit/>
          </a:bodyPr>
          <a:lstStyle/>
          <a:p>
            <a:pPr marL="0" indent="0">
              <a:buNone/>
            </a:pPr>
            <a:r>
              <a:rPr lang="es-ES" b="1" dirty="0"/>
              <a:t>Hay dos tipos principales de empresa en Dinamarca:</a:t>
            </a:r>
            <a:endParaRPr lang="es-ES" dirty="0"/>
          </a:p>
          <a:p>
            <a:pPr lvl="1"/>
            <a:r>
              <a:rPr lang="es-ES" b="1" dirty="0"/>
              <a:t>Sociedad anónima</a:t>
            </a:r>
            <a:r>
              <a:rPr lang="es-ES" dirty="0"/>
              <a:t> </a:t>
            </a:r>
            <a:r>
              <a:rPr lang="es-ES" b="1" dirty="0"/>
              <a:t>- </a:t>
            </a:r>
            <a:r>
              <a:rPr lang="es-ES" b="1" dirty="0" err="1"/>
              <a:t>Aktieselskab</a:t>
            </a:r>
            <a:r>
              <a:rPr lang="es-ES" b="1" dirty="0"/>
              <a:t> (A / S)</a:t>
            </a:r>
            <a:endParaRPr lang="es-ES" dirty="0"/>
          </a:p>
          <a:p>
            <a:pPr lvl="1"/>
            <a:r>
              <a:rPr lang="es-ES" b="1" dirty="0"/>
              <a:t>Sociedad de responsabilidad limitada</a:t>
            </a:r>
            <a:r>
              <a:rPr lang="es-ES" dirty="0"/>
              <a:t> </a:t>
            </a:r>
            <a:r>
              <a:rPr lang="es-ES" b="1" dirty="0"/>
              <a:t>- </a:t>
            </a:r>
            <a:r>
              <a:rPr lang="es-ES" b="1" dirty="0" err="1"/>
              <a:t>anpartsselskab</a:t>
            </a:r>
            <a:r>
              <a:rPr lang="es-ES" b="1" dirty="0"/>
              <a:t> (APS)</a:t>
            </a:r>
            <a:endParaRPr lang="es-ES" dirty="0"/>
          </a:p>
          <a:p>
            <a:r>
              <a:rPr lang="es-ES" b="1" dirty="0"/>
              <a:t>Incentivos:</a:t>
            </a:r>
            <a:r>
              <a:rPr lang="es-ES" dirty="0"/>
              <a:t> existen incentivos financieros limitados para empresas establecidas en las regiones de Dinamarca que han sido designados por la UE como zonas especiales de desarrollo. </a:t>
            </a:r>
          </a:p>
          <a:p>
            <a:r>
              <a:rPr lang="es-ES" b="1" dirty="0"/>
              <a:t>Bancos:</a:t>
            </a:r>
            <a:r>
              <a:rPr lang="es-ES" dirty="0"/>
              <a:t> existen servicios bancarios disponibles que ofrecen una gama completa de servicios bancarios comerciales, incluidos los relacionados con las adquisiciones y la concentración de capitales.</a:t>
            </a:r>
          </a:p>
          <a:p>
            <a:r>
              <a:rPr lang="es-ES" b="1" dirty="0"/>
              <a:t>Regulación:</a:t>
            </a:r>
            <a:r>
              <a:rPr lang="es-ES" dirty="0"/>
              <a:t> Dinamarca tiene un clima de negocios liberal y esto se refleja en el marco regulador. En general no hay restricciones sobre las inversiones y el capital y las ganancias pueden ser libremente repatriadas. </a:t>
            </a:r>
          </a:p>
        </p:txBody>
      </p:sp>
      <p:sp>
        <p:nvSpPr>
          <p:cNvPr id="5" name="Botón de acción: Inicio 4">
            <a:hlinkClick r:id="" action="ppaction://hlinkshowjump?jump=firstslide" highlightClick="1"/>
          </p:cNvPr>
          <p:cNvSpPr/>
          <p:nvPr/>
        </p:nvSpPr>
        <p:spPr>
          <a:xfrm>
            <a:off x="10396624" y="6161904"/>
            <a:ext cx="741406" cy="52722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delante o Siguiente 5">
            <a:hlinkClick r:id="" action="ppaction://hlinkshowjump?jump=nextslide" highlightClick="1"/>
          </p:cNvPr>
          <p:cNvSpPr/>
          <p:nvPr/>
        </p:nvSpPr>
        <p:spPr>
          <a:xfrm>
            <a:off x="11368214" y="6161904"/>
            <a:ext cx="659028" cy="52722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9514703" y="6161904"/>
            <a:ext cx="675737" cy="527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33209455"/>
      </p:ext>
    </p:extLst>
  </p:cSld>
  <p:clrMapOvr>
    <a:masterClrMapping/>
  </p:clrMapOvr>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120</TotalTime>
  <Words>515</Words>
  <Application>Microsoft Office PowerPoint</Application>
  <PresentationFormat>Panorámica</PresentationFormat>
  <Paragraphs>115</Paragraphs>
  <Slides>12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12</vt:i4>
      </vt:variant>
    </vt:vector>
  </HeadingPairs>
  <TitlesOfParts>
    <vt:vector size="15" baseType="lpstr">
      <vt:lpstr>Century Gothic</vt:lpstr>
      <vt:lpstr>Wingdings 3</vt:lpstr>
      <vt:lpstr>Sector</vt:lpstr>
      <vt:lpstr>¿QUIERES EMPRENDER EN EUROPA?  ¡SIGUE MIS 5 PASOS!</vt:lpstr>
      <vt:lpstr>Países destacados</vt:lpstr>
      <vt:lpstr>1. Actividad</vt:lpstr>
      <vt:lpstr>2. Financiación</vt:lpstr>
      <vt:lpstr>3. Creación</vt:lpstr>
      <vt:lpstr>4. Imagen</vt:lpstr>
      <vt:lpstr>5. Venta</vt:lpstr>
      <vt:lpstr>Irlanda</vt:lpstr>
      <vt:lpstr>Francia</vt:lpstr>
      <vt:lpstr>suecia</vt:lpstr>
      <vt:lpstr>finlandia</vt:lpstr>
      <vt:lpstr>dinamarca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¿QUIERES EMPRENDER EN EUROPA?  iSIGUE MIS 5 PASOS!</dc:title>
  <dc:creator>Aaron Rodriguez</dc:creator>
  <cp:lastModifiedBy>usuario</cp:lastModifiedBy>
  <cp:revision>23</cp:revision>
  <dcterms:created xsi:type="dcterms:W3CDTF">2016-05-18T01:42:20Z</dcterms:created>
  <dcterms:modified xsi:type="dcterms:W3CDTF">2016-06-02T15:06:42Z</dcterms:modified>
</cp:coreProperties>
</file>