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56" r:id="rId3"/>
    <p:sldId id="257" r:id="rId4"/>
    <p:sldId id="260" r:id="rId5"/>
    <p:sldId id="263" r:id="rId6"/>
    <p:sldId id="259" r:id="rId7"/>
    <p:sldId id="261" r:id="rId8"/>
    <p:sldId id="262" r:id="rId9"/>
    <p:sldId id="265" r:id="rId10"/>
    <p:sldId id="264" r:id="rId11"/>
    <p:sldId id="266" r:id="rId12"/>
    <p:sldId id="267" r:id="rId1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7A847CFC-816F-41D0-AAC0-9BF4FEBC753E}" type="datetimeFigureOut">
              <a:rPr lang="es-ES" smtClean="0"/>
              <a:t>02/05/2016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t>02/05/2016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A847CFC-816F-41D0-AAC0-9BF4FEBC753E}" type="datetimeFigureOut">
              <a:rPr lang="es-ES" smtClean="0"/>
              <a:t>02/05/2016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7A847CFC-816F-41D0-AAC0-9BF4FEBC753E}" type="datetimeFigureOut">
              <a:rPr lang="es-ES" smtClean="0"/>
              <a:t>02/05/2016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32FADFE-3B8F-471C-ABF0-DBC7717ECBBC}" type="slidenum">
              <a:rPr lang="es-ES" smtClean="0"/>
              <a:t>‹Nº›</a:t>
            </a:fld>
            <a:endParaRPr lang="es-ES"/>
          </a:p>
        </p:txBody>
      </p:sp>
      <p:sp>
        <p:nvSpPr>
          <p:cNvPr id="9" name="Content Placeholder 8"/>
          <p:cNvSpPr>
            <a:spLocks noGrp="1"/>
          </p:cNvSpPr>
          <p:nvPr>
            <p:ph sz="quarter" idx="13"/>
          </p:nvPr>
        </p:nvSpPr>
        <p:spPr>
          <a:xfrm>
            <a:off x="676655"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A847CFC-816F-41D0-AAC0-9BF4FEBC753E}" type="datetimeFigureOut">
              <a:rPr lang="es-ES" smtClean="0"/>
              <a:t>02/05/2016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7A847CFC-816F-41D0-AAC0-9BF4FEBC753E}" type="datetimeFigureOut">
              <a:rPr lang="es-ES" smtClean="0"/>
              <a:t>02/05/2016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7A847CFC-816F-41D0-AAC0-9BF4FEBC753E}" type="datetimeFigureOut">
              <a:rPr lang="es-ES" smtClean="0"/>
              <a:t>02/05/2016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A847CFC-816F-41D0-AAC0-9BF4FEBC753E}" type="datetimeFigureOut">
              <a:rPr lang="es-ES" smtClean="0"/>
              <a:t>02/05/2016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32FADFE-3B8F-471C-ABF0-DBC7717ECBBC}" type="slidenum">
              <a:rPr lang="es-ES" smtClean="0"/>
              <a:t>‹Nº›</a:t>
            </a:fld>
            <a:endParaRPr lang="es-E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A847CFC-816F-41D0-AAC0-9BF4FEBC753E}" type="datetimeFigureOut">
              <a:rPr lang="es-ES" smtClean="0"/>
              <a:t>02/05/2016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32FADFE-3B8F-471C-ABF0-DBC7717ECBBC}" type="slidenum">
              <a:rPr lang="es-ES" smtClean="0"/>
              <a:t>‹Nº›</a:t>
            </a:fld>
            <a:endParaRPr lang="es-E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t>02/05/2016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t>02/05/2016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A847CFC-816F-41D0-AAC0-9BF4FEBC753E}" type="datetimeFigureOut">
              <a:rPr lang="es-ES" smtClean="0"/>
              <a:t>02/05/2016</a:t>
            </a:fld>
            <a:endParaRPr lang="es-E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s-E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132FADFE-3B8F-471C-ABF0-DBC7717ECBBC}" type="slidenum">
              <a:rPr lang="es-ES" smtClean="0"/>
              <a:t>‹Nº›</a:t>
            </a:fld>
            <a:endParaRPr lang="es-E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innokabi.com/" TargetMode="External"/><Relationship Id="rId2" Type="http://schemas.openxmlformats.org/officeDocument/2006/relationships/hyperlink" Target="http://www.emprendedores.es/" TargetMode="External"/><Relationship Id="rId1" Type="http://schemas.openxmlformats.org/officeDocument/2006/relationships/slideLayout" Target="../slideLayouts/slideLayout2.xml"/><Relationship Id="rId4" Type="http://schemas.openxmlformats.org/officeDocument/2006/relationships/hyperlink" Target="http://www.cea.e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rastreator.es/" TargetMode="External"/><Relationship Id="rId2" Type="http://schemas.openxmlformats.org/officeDocument/2006/relationships/hyperlink" Target="http://www.bankimia.com/" TargetMode="External"/><Relationship Id="rId1" Type="http://schemas.openxmlformats.org/officeDocument/2006/relationships/slideLayout" Target="../slideLayouts/slideLayout2.xml"/><Relationship Id="rId6" Type="http://schemas.openxmlformats.org/officeDocument/2006/relationships/hyperlink" Target="http://www.indiegogo.com/" TargetMode="External"/><Relationship Id="rId5" Type="http://schemas.openxmlformats.org/officeDocument/2006/relationships/hyperlink" Target="http://www.kickstarter.com/" TargetMode="External"/><Relationship Id="rId4" Type="http://schemas.openxmlformats.org/officeDocument/2006/relationships/hyperlink" Target="http://www.gofundme.co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enisa.es/" TargetMode="External"/><Relationship Id="rId2" Type="http://schemas.openxmlformats.org/officeDocument/2006/relationships/hyperlink" Target="http://www.ypime.oreg/" TargetMode="External"/><Relationship Id="rId1" Type="http://schemas.openxmlformats.org/officeDocument/2006/relationships/slideLayout" Target="../slideLayouts/slideLayout2.xml"/><Relationship Id="rId4" Type="http://schemas.openxmlformats.org/officeDocument/2006/relationships/hyperlink" Target="http://www.icex.es/"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www.logaster.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europa.e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ypime.org/" TargetMode="External"/><Relationship Id="rId2" Type="http://schemas.openxmlformats.org/officeDocument/2006/relationships/hyperlink" Target="http://www.challenge.r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cultup.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lnSpcReduction="10000"/>
          </a:bodyPr>
          <a:lstStyle/>
          <a:p>
            <a:r>
              <a:rPr lang="es-ES" dirty="0">
                <a:latin typeface="Calibri" panose="020F0502020204030204" pitchFamily="34" charset="0"/>
              </a:rPr>
              <a:t>¡</a:t>
            </a:r>
            <a:r>
              <a:rPr lang="es-ES" dirty="0" smtClean="0">
                <a:latin typeface="Calibri" panose="020F0502020204030204" pitchFamily="34" charset="0"/>
              </a:rPr>
              <a:t>HE TENIDO UNA IDEA! </a:t>
            </a:r>
          </a:p>
          <a:p>
            <a:pPr algn="ctr"/>
            <a:r>
              <a:rPr lang="es-ES" sz="2000" dirty="0" smtClean="0">
                <a:latin typeface="Calibri" panose="020F0502020204030204" pitchFamily="34" charset="0"/>
              </a:rPr>
              <a:t>¿CÓMO LA HAGO POSIBLE?</a:t>
            </a:r>
          </a:p>
          <a:p>
            <a:r>
              <a:rPr lang="es-ES" dirty="0" smtClean="0">
                <a:latin typeface="Calibri" panose="020F0502020204030204" pitchFamily="34" charset="0"/>
              </a:rPr>
              <a:t>¿CUÁL?</a:t>
            </a:r>
          </a:p>
          <a:p>
            <a:pPr algn="ctr"/>
            <a:r>
              <a:rPr lang="es-ES" sz="2000" dirty="0" smtClean="0">
                <a:latin typeface="Calibri" panose="020F0502020204030204" pitchFamily="34" charset="0"/>
              </a:rPr>
              <a:t>FINANCIACIÓN EXTERNA</a:t>
            </a:r>
          </a:p>
          <a:p>
            <a:pPr algn="ctr"/>
            <a:r>
              <a:rPr lang="es-ES" sz="2000" dirty="0" smtClean="0">
                <a:latin typeface="Calibri" panose="020F0502020204030204" pitchFamily="34" charset="0"/>
              </a:rPr>
              <a:t>FINANCIACIÓN INTERNA</a:t>
            </a:r>
          </a:p>
          <a:p>
            <a:r>
              <a:rPr lang="es-ES" dirty="0" smtClean="0">
                <a:latin typeface="Calibri" panose="020F0502020204030204" pitchFamily="34" charset="0"/>
              </a:rPr>
              <a:t>APLICACIONES </a:t>
            </a:r>
          </a:p>
          <a:p>
            <a:r>
              <a:rPr lang="es-ES" dirty="0" smtClean="0">
                <a:latin typeface="Calibri" panose="020F0502020204030204" pitchFamily="34" charset="0"/>
              </a:rPr>
              <a:t>TRÁMITES PARA LA CREACIÓN Y EXPANSIÓN</a:t>
            </a:r>
          </a:p>
          <a:p>
            <a:r>
              <a:rPr lang="es-ES" dirty="0" smtClean="0">
                <a:latin typeface="Calibri" panose="020F0502020204030204" pitchFamily="34" charset="0"/>
              </a:rPr>
              <a:t>MARKETING</a:t>
            </a:r>
          </a:p>
          <a:p>
            <a:r>
              <a:rPr lang="es-ES" dirty="0" smtClean="0">
                <a:latin typeface="Calibri" panose="020F0502020204030204" pitchFamily="34" charset="0"/>
              </a:rPr>
              <a:t>JORNADAS Y EVENTOS</a:t>
            </a:r>
            <a:endParaRPr lang="es-ES" dirty="0">
              <a:latin typeface="Calibri" panose="020F0502020204030204" pitchFamily="34" charset="0"/>
            </a:endParaRPr>
          </a:p>
        </p:txBody>
      </p:sp>
      <p:sp>
        <p:nvSpPr>
          <p:cNvPr id="2" name="1 Título"/>
          <p:cNvSpPr>
            <a:spLocks noGrp="1"/>
          </p:cNvSpPr>
          <p:nvPr>
            <p:ph type="title"/>
          </p:nvPr>
        </p:nvSpPr>
        <p:spPr/>
        <p:txBody>
          <a:bodyPr/>
          <a:lstStyle/>
          <a:p>
            <a:r>
              <a:rPr lang="es-ES" dirty="0" smtClean="0"/>
              <a:t>PROYECTO EUROPA</a:t>
            </a:r>
            <a:endParaRPr lang="es-ES" dirty="0"/>
          </a:p>
        </p:txBody>
      </p:sp>
    </p:spTree>
    <p:extLst>
      <p:ext uri="{BB962C8B-B14F-4D97-AF65-F5344CB8AC3E}">
        <p14:creationId xmlns:p14="http://schemas.microsoft.com/office/powerpoint/2010/main" val="2509518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404664"/>
            <a:ext cx="7772400" cy="1470025"/>
          </a:xfrm>
        </p:spPr>
        <p:txBody>
          <a:bodyPr>
            <a:normAutofit/>
          </a:bodyPr>
          <a:lstStyle/>
          <a:p>
            <a:r>
              <a:rPr lang="es-ES" dirty="0" smtClean="0">
                <a:latin typeface="Calibri" panose="020F0502020204030204" pitchFamily="34" charset="0"/>
              </a:rPr>
              <a:t>IDEA DEL CARTEL: “¡EMERGE!”</a:t>
            </a:r>
            <a:endParaRPr lang="es-ES" dirty="0">
              <a:latin typeface="Calibri" panose="020F0502020204030204" pitchFamily="34" charset="0"/>
            </a:endParaRPr>
          </a:p>
        </p:txBody>
      </p:sp>
      <p:sp>
        <p:nvSpPr>
          <p:cNvPr id="3" name="2 Subtítulo"/>
          <p:cNvSpPr>
            <a:spLocks noGrp="1"/>
          </p:cNvSpPr>
          <p:nvPr>
            <p:ph type="subTitle" idx="1"/>
          </p:nvPr>
        </p:nvSpPr>
        <p:spPr>
          <a:xfrm>
            <a:off x="1115616" y="1844824"/>
            <a:ext cx="6696744" cy="3384376"/>
          </a:xfrm>
        </p:spPr>
        <p:txBody>
          <a:bodyPr>
            <a:noAutofit/>
          </a:bodyPr>
          <a:lstStyle/>
          <a:p>
            <a:r>
              <a:rPr lang="es-ES" sz="2000" dirty="0" smtClean="0">
                <a:latin typeface="Calibri" panose="020F0502020204030204" pitchFamily="34" charset="0"/>
              </a:rPr>
              <a:t>Nuestra idea era representar el recorrido del fondo marino hasta la superficie como el recorrido en el que se adentra un empresario al tener una idea y los pasos que tendrá que ir haciendo para poder hacerla posible. Cuando lo consigue es representado encima de una isla feliz puesto que ha conseguido “respirar”; también tiene la bandera de España representando una empresa de este país e intentando coger ese avión de la Unión Europea para poder expandirse. Ahí colocamos jornadas y eventos empresariales europeos que nos parecieron innovadores o importantes.</a:t>
            </a:r>
            <a:endParaRPr lang="es-ES" sz="2000" dirty="0">
              <a:latin typeface="Calibri" panose="020F0502020204030204" pitchFamily="34" charset="0"/>
            </a:endParaRPr>
          </a:p>
        </p:txBody>
      </p:sp>
    </p:spTree>
    <p:extLst>
      <p:ext uri="{BB962C8B-B14F-4D97-AF65-F5344CB8AC3E}">
        <p14:creationId xmlns:p14="http://schemas.microsoft.com/office/powerpoint/2010/main" val="2118708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latin typeface="Calibri" panose="020F0502020204030204" pitchFamily="34" charset="0"/>
              </a:rPr>
              <a:t>¡HE TENIDO UNA IDEA!</a:t>
            </a:r>
            <a:br>
              <a:rPr lang="es-ES" dirty="0" smtClean="0">
                <a:latin typeface="Calibri" panose="020F0502020204030204" pitchFamily="34" charset="0"/>
              </a:rPr>
            </a:br>
            <a:r>
              <a:rPr lang="es-ES" sz="2400" dirty="0" smtClean="0">
                <a:latin typeface="Calibri" panose="020F0502020204030204" pitchFamily="34" charset="0"/>
              </a:rPr>
              <a:t>¿CÓMO LA HAGO POSIBLE?</a:t>
            </a:r>
            <a:endParaRPr lang="es-ES" dirty="0">
              <a:latin typeface="Calibri" panose="020F0502020204030204" pitchFamily="34" charset="0"/>
            </a:endParaRPr>
          </a:p>
        </p:txBody>
      </p:sp>
      <p:sp>
        <p:nvSpPr>
          <p:cNvPr id="4" name="3 CuadroTexto"/>
          <p:cNvSpPr txBox="1"/>
          <p:nvPr/>
        </p:nvSpPr>
        <p:spPr>
          <a:xfrm>
            <a:off x="539552" y="1700808"/>
            <a:ext cx="7920880" cy="4801314"/>
          </a:xfrm>
          <a:prstGeom prst="rect">
            <a:avLst/>
          </a:prstGeom>
          <a:noFill/>
        </p:spPr>
        <p:txBody>
          <a:bodyPr wrap="square" rtlCol="0">
            <a:spAutoFit/>
          </a:bodyPr>
          <a:lstStyle/>
          <a:p>
            <a:r>
              <a:rPr lang="es-ES" dirty="0" smtClean="0">
                <a:latin typeface="Calibri" panose="020F0502020204030204" pitchFamily="34" charset="0"/>
              </a:rPr>
              <a:t>En este apartado hemos querido hacer hincapié en facilitar el desarrollo de una idea sin desecharla desde un principio dando herramientas para el desarrollo de ésta pudiendo ver si es factible, los cambios posibles, analizándola y dándonos la perspectiva de que emprender no es una locura, es una necesidad y todos, con un poco de empeño, paciencia y ganas, seríamos capaces.</a:t>
            </a:r>
          </a:p>
          <a:p>
            <a:r>
              <a:rPr lang="es-ES" dirty="0" smtClean="0">
                <a:latin typeface="Calibri" panose="020F0502020204030204" pitchFamily="34" charset="0"/>
              </a:rPr>
              <a:t>Una buena idea para analizar nuestra idea, desarrollarla e incluso cambiarla, es decir, hacer que evolucione, es el modelo CANVAS. Este nos trae absolutamente todos los apartados, dudas y puntos clave que toda empresa debería tener. Desde un apartado económico, hasta posibles fallos. Al ser gráfico y poder quitar y poner información en un momento dado, no nos estresará el hecho de descartar una idea.</a:t>
            </a:r>
          </a:p>
          <a:p>
            <a:r>
              <a:rPr lang="es-ES" dirty="0" smtClean="0">
                <a:latin typeface="Calibri" panose="020F0502020204030204" pitchFamily="34" charset="0"/>
              </a:rPr>
              <a:t>También nos encontraremos con webs como: </a:t>
            </a:r>
          </a:p>
          <a:p>
            <a:r>
              <a:rPr lang="es-ES" dirty="0" smtClean="0">
                <a:latin typeface="Calibri" panose="020F0502020204030204" pitchFamily="34" charset="0"/>
                <a:hlinkClick r:id="rId2"/>
              </a:rPr>
              <a:t>www.emprendedores.es</a:t>
            </a:r>
            <a:r>
              <a:rPr lang="es-ES" dirty="0" smtClean="0">
                <a:latin typeface="Calibri" panose="020F0502020204030204" pitchFamily="34" charset="0"/>
              </a:rPr>
              <a:t>  </a:t>
            </a:r>
          </a:p>
          <a:p>
            <a:r>
              <a:rPr lang="es-ES" dirty="0" smtClean="0">
                <a:latin typeface="Calibri" panose="020F0502020204030204" pitchFamily="34" charset="0"/>
                <a:hlinkClick r:id="rId3"/>
              </a:rPr>
              <a:t>www.innokabi.com</a:t>
            </a:r>
            <a:r>
              <a:rPr lang="es-ES" dirty="0" smtClean="0">
                <a:latin typeface="Calibri" panose="020F0502020204030204" pitchFamily="34" charset="0"/>
              </a:rPr>
              <a:t> </a:t>
            </a:r>
          </a:p>
          <a:p>
            <a:r>
              <a:rPr lang="es-ES" dirty="0" smtClean="0">
                <a:latin typeface="Calibri" panose="020F0502020204030204" pitchFamily="34" charset="0"/>
              </a:rPr>
              <a:t> </a:t>
            </a:r>
            <a:r>
              <a:rPr lang="es-ES" dirty="0" smtClean="0">
                <a:latin typeface="Calibri" panose="020F0502020204030204" pitchFamily="34" charset="0"/>
                <a:hlinkClick r:id="rId4"/>
              </a:rPr>
              <a:t>www.cea.es</a:t>
            </a:r>
            <a:endParaRPr lang="es-ES" dirty="0" smtClean="0">
              <a:latin typeface="Calibri" panose="020F0502020204030204" pitchFamily="34" charset="0"/>
            </a:endParaRPr>
          </a:p>
          <a:p>
            <a:r>
              <a:rPr lang="es-ES" dirty="0" smtClean="0">
                <a:latin typeface="Calibri" panose="020F0502020204030204" pitchFamily="34" charset="0"/>
              </a:rPr>
              <a:t> que nos facilitarán ayuda, ejemplos y guías para la creación de nuestro plan de empresa.</a:t>
            </a:r>
            <a:endParaRPr lang="es-ES" dirty="0">
              <a:latin typeface="Calibri" panose="020F0502020204030204" pitchFamily="34" charset="0"/>
            </a:endParaRPr>
          </a:p>
        </p:txBody>
      </p:sp>
    </p:spTree>
    <p:extLst>
      <p:ext uri="{BB962C8B-B14F-4D97-AF65-F5344CB8AC3E}">
        <p14:creationId xmlns:p14="http://schemas.microsoft.com/office/powerpoint/2010/main" val="4090066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normAutofit fontScale="90000"/>
          </a:bodyPr>
          <a:lstStyle/>
          <a:p>
            <a:r>
              <a:rPr lang="es-ES" dirty="0" smtClean="0">
                <a:latin typeface="Calibri" panose="020F0502020204030204" pitchFamily="34" charset="0"/>
              </a:rPr>
              <a:t>¿CUÁL?</a:t>
            </a:r>
            <a:br>
              <a:rPr lang="es-ES" dirty="0" smtClean="0">
                <a:latin typeface="Calibri" panose="020F0502020204030204" pitchFamily="34" charset="0"/>
              </a:rPr>
            </a:br>
            <a:r>
              <a:rPr lang="es-ES" sz="2700" dirty="0" smtClean="0">
                <a:latin typeface="Calibri" panose="020F0502020204030204" pitchFamily="34" charset="0"/>
              </a:rPr>
              <a:t>FINANCIACIÓN EXTERNA Y FINANCIACIÓN INTERNA</a:t>
            </a:r>
            <a:endParaRPr lang="es-ES" sz="2700" dirty="0">
              <a:latin typeface="Calibri" panose="020F0502020204030204" pitchFamily="34" charset="0"/>
            </a:endParaRPr>
          </a:p>
        </p:txBody>
      </p:sp>
      <p:sp>
        <p:nvSpPr>
          <p:cNvPr id="4" name="3 CuadroTexto"/>
          <p:cNvSpPr txBox="1"/>
          <p:nvPr/>
        </p:nvSpPr>
        <p:spPr>
          <a:xfrm>
            <a:off x="323528" y="1340768"/>
            <a:ext cx="8568952" cy="5355312"/>
          </a:xfrm>
          <a:prstGeom prst="rect">
            <a:avLst/>
          </a:prstGeom>
          <a:noFill/>
        </p:spPr>
        <p:txBody>
          <a:bodyPr wrap="square" rtlCol="0">
            <a:spAutoFit/>
          </a:bodyPr>
          <a:lstStyle/>
          <a:p>
            <a:r>
              <a:rPr lang="es-ES" dirty="0" smtClean="0">
                <a:latin typeface="Calibri" panose="020F0502020204030204" pitchFamily="34" charset="0"/>
              </a:rPr>
              <a:t>FINANCIACIÓN EXTERNA</a:t>
            </a:r>
          </a:p>
          <a:p>
            <a:r>
              <a:rPr lang="es-ES" dirty="0" smtClean="0">
                <a:latin typeface="Calibri" panose="020F0502020204030204" pitchFamily="34" charset="0"/>
              </a:rPr>
              <a:t>Microcréditos: quisimos resaltar los de Microbank la Caixa porque tienen unas condiciones muy buenas y suelen ser los más utilizados, no obstante recalcamos que cada banco tiene microcréditos propios y siempre hay que comparar antes de decantarse. Tenemos el microcrédito para empresas y negocios que nos financiaría hasta el 100% (con un máximo de 25.000€) del proyecto con unos intereses fijos y con un plazo de hasta 6 años con o sin periodo de carencia. Sólo tendríamos que presentar nuestro plan de proyecto a una de las oficinas de la Caixa y nos dirían en la mayor brevedad si es posible. También está el microcrédito social que va destinado a emprendedores con difícil acceso a la financiación. Tendría las mismas características que el otro microcrédito sólo que sería financiado hasta un 95% del proyecto total. En este caso, una de las entidades colaboradoras con la Caixa nos asesoraría y nos emitiría un informe de viabilidad para presentar junto con nuestro plan de empresa a una oficina de la Caixa.</a:t>
            </a:r>
          </a:p>
          <a:p>
            <a:r>
              <a:rPr lang="es-ES" dirty="0" smtClean="0">
                <a:latin typeface="Calibri" panose="020F0502020204030204" pitchFamily="34" charset="0"/>
              </a:rPr>
              <a:t>También nos pareció interesante el </a:t>
            </a:r>
            <a:r>
              <a:rPr lang="es-ES" dirty="0" err="1" smtClean="0">
                <a:latin typeface="Calibri" panose="020F0502020204030204" pitchFamily="34" charset="0"/>
              </a:rPr>
              <a:t>ecocrédito</a:t>
            </a:r>
            <a:r>
              <a:rPr lang="es-ES" dirty="0" smtClean="0">
                <a:latin typeface="Calibri" panose="020F0502020204030204" pitchFamily="34" charset="0"/>
              </a:rPr>
              <a:t> que va destinado a empresas en creación que vendan productos o estén el </a:t>
            </a:r>
            <a:r>
              <a:rPr lang="es-ES" dirty="0" err="1" smtClean="0">
                <a:latin typeface="Calibri" panose="020F0502020204030204" pitchFamily="34" charset="0"/>
              </a:rPr>
              <a:t>el</a:t>
            </a:r>
            <a:r>
              <a:rPr lang="es-ES" dirty="0" smtClean="0">
                <a:latin typeface="Calibri" panose="020F0502020204030204" pitchFamily="34" charset="0"/>
              </a:rPr>
              <a:t> sector ecológico y sostenible o empresas que quieran  volverse menos contaminantes y sostenibles. Se nos financiaría el 100% del proyecto y tendríamos mejora en el porcentaje de interés.</a:t>
            </a:r>
          </a:p>
          <a:p>
            <a:r>
              <a:rPr lang="es-ES" dirty="0" smtClean="0">
                <a:latin typeface="Calibri" panose="020F0502020204030204" pitchFamily="34" charset="0"/>
              </a:rPr>
              <a:t>El único requisito para poder acceder a estos microcréditos es tener una renta anual inferior a 60.000€ anuales.</a:t>
            </a:r>
            <a:endParaRPr lang="es-ES" dirty="0">
              <a:latin typeface="Calibri" panose="020F0502020204030204" pitchFamily="34" charset="0"/>
            </a:endParaRPr>
          </a:p>
        </p:txBody>
      </p:sp>
    </p:spTree>
    <p:extLst>
      <p:ext uri="{BB962C8B-B14F-4D97-AF65-F5344CB8AC3E}">
        <p14:creationId xmlns:p14="http://schemas.microsoft.com/office/powerpoint/2010/main" val="112793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normAutofit fontScale="90000"/>
          </a:bodyPr>
          <a:lstStyle/>
          <a:p>
            <a:r>
              <a:rPr lang="es-ES" dirty="0" smtClean="0">
                <a:latin typeface="Calibri" panose="020F0502020204030204" pitchFamily="34" charset="0"/>
              </a:rPr>
              <a:t>¿CUÁL?</a:t>
            </a:r>
            <a:br>
              <a:rPr lang="es-ES" dirty="0" smtClean="0">
                <a:latin typeface="Calibri" panose="020F0502020204030204" pitchFamily="34" charset="0"/>
              </a:rPr>
            </a:br>
            <a:r>
              <a:rPr lang="es-ES" sz="2700" dirty="0" smtClean="0">
                <a:latin typeface="Calibri" panose="020F0502020204030204" pitchFamily="34" charset="0"/>
              </a:rPr>
              <a:t>FINANCIACIÓN EXTERNA Y FINANCIACIÓN INTERNA</a:t>
            </a:r>
            <a:endParaRPr lang="es-ES" sz="2700" dirty="0">
              <a:latin typeface="Calibri" panose="020F0502020204030204" pitchFamily="34" charset="0"/>
            </a:endParaRPr>
          </a:p>
        </p:txBody>
      </p:sp>
      <p:sp>
        <p:nvSpPr>
          <p:cNvPr id="4" name="3 CuadroTexto"/>
          <p:cNvSpPr txBox="1"/>
          <p:nvPr/>
        </p:nvSpPr>
        <p:spPr>
          <a:xfrm>
            <a:off x="323528" y="1556792"/>
            <a:ext cx="8568952" cy="4524315"/>
          </a:xfrm>
          <a:prstGeom prst="rect">
            <a:avLst/>
          </a:prstGeom>
          <a:noFill/>
        </p:spPr>
        <p:txBody>
          <a:bodyPr wrap="square" rtlCol="0">
            <a:spAutoFit/>
          </a:bodyPr>
          <a:lstStyle/>
          <a:p>
            <a:r>
              <a:rPr lang="es-ES" dirty="0" smtClean="0">
                <a:solidFill>
                  <a:prstClr val="black"/>
                </a:solidFill>
                <a:latin typeface="Calibri" panose="020F0502020204030204" pitchFamily="34" charset="0"/>
              </a:rPr>
              <a:t>FINANCIACIÓN EXTERNA</a:t>
            </a:r>
          </a:p>
          <a:p>
            <a:r>
              <a:rPr lang="es-ES" dirty="0" smtClean="0">
                <a:solidFill>
                  <a:prstClr val="black"/>
                </a:solidFill>
                <a:latin typeface="Calibri" panose="020F0502020204030204" pitchFamily="34" charset="0"/>
              </a:rPr>
              <a:t>BANCOS: en este apartado destinado a los empresarios que puedan acceder a los créditos bancarios con aval, destacamos los comparadores bancarios para poder decantarnos por el banco que mejores condiciones nos ofrezca. El comparador de </a:t>
            </a:r>
            <a:r>
              <a:rPr lang="es-ES" dirty="0" smtClean="0">
                <a:solidFill>
                  <a:prstClr val="black"/>
                </a:solidFill>
                <a:latin typeface="Calibri" panose="020F0502020204030204" pitchFamily="34" charset="0"/>
                <a:hlinkClick r:id="rId2"/>
              </a:rPr>
              <a:t>www.bankimia.com</a:t>
            </a:r>
            <a:r>
              <a:rPr lang="es-ES" dirty="0" smtClean="0">
                <a:solidFill>
                  <a:prstClr val="black"/>
                </a:solidFill>
                <a:latin typeface="Calibri" panose="020F0502020204030204" pitchFamily="34" charset="0"/>
              </a:rPr>
              <a:t>  compara los préstamos de más de 40 entidades diferentes, te facilitan la respuesta del banco y analizan tu caso. También tenemos </a:t>
            </a:r>
            <a:r>
              <a:rPr lang="es-ES" dirty="0" smtClean="0">
                <a:solidFill>
                  <a:prstClr val="black"/>
                </a:solidFill>
                <a:latin typeface="Calibri" panose="020F0502020204030204" pitchFamily="34" charset="0"/>
                <a:hlinkClick r:id="rId3"/>
              </a:rPr>
              <a:t>www.rastreator.es</a:t>
            </a:r>
            <a:r>
              <a:rPr lang="es-ES" dirty="0" smtClean="0">
                <a:solidFill>
                  <a:prstClr val="black"/>
                </a:solidFill>
                <a:latin typeface="Calibri" panose="020F0502020204030204" pitchFamily="34" charset="0"/>
              </a:rPr>
              <a:t> y muchos otros para facilitarnos la tarea y elegir la opción más favorable.</a:t>
            </a:r>
          </a:p>
          <a:p>
            <a:endParaRPr lang="es-ES" dirty="0" smtClean="0">
              <a:solidFill>
                <a:prstClr val="black"/>
              </a:solidFill>
              <a:latin typeface="Calibri" panose="020F0502020204030204" pitchFamily="34" charset="0"/>
            </a:endParaRPr>
          </a:p>
          <a:p>
            <a:r>
              <a:rPr lang="es-ES" dirty="0" smtClean="0">
                <a:solidFill>
                  <a:prstClr val="black"/>
                </a:solidFill>
                <a:latin typeface="Calibri" panose="020F0502020204030204" pitchFamily="34" charset="0"/>
              </a:rPr>
              <a:t>FINANCIACIÓN INTERNA</a:t>
            </a:r>
          </a:p>
          <a:p>
            <a:r>
              <a:rPr lang="es-ES" dirty="0" smtClean="0">
                <a:solidFill>
                  <a:prstClr val="black"/>
                </a:solidFill>
                <a:latin typeface="Calibri" panose="020F0502020204030204" pitchFamily="34" charset="0"/>
              </a:rPr>
              <a:t>CROWFUNDING: es una red colectiva online en la que a través de una plataforma presentaremos nuestro proyecto a vista pública para conseguir financiación, casi siempre económica y no material. Cuando alcanzamos los parámetros que hemos marcado, se inicia el proyecto o nuevas mejoras. Los sitios que nos han parecido más destacables son </a:t>
            </a:r>
            <a:r>
              <a:rPr lang="es-ES" dirty="0" smtClean="0">
                <a:solidFill>
                  <a:prstClr val="black"/>
                </a:solidFill>
                <a:latin typeface="Calibri" panose="020F0502020204030204" pitchFamily="34" charset="0"/>
                <a:hlinkClick r:id="rId4"/>
              </a:rPr>
              <a:t>www.gofundme.com</a:t>
            </a:r>
            <a:r>
              <a:rPr lang="es-ES" dirty="0" smtClean="0">
                <a:solidFill>
                  <a:prstClr val="black"/>
                </a:solidFill>
                <a:latin typeface="Calibri" panose="020F0502020204030204" pitchFamily="34" charset="0"/>
              </a:rPr>
              <a:t> </a:t>
            </a:r>
            <a:r>
              <a:rPr lang="es-ES" dirty="0" smtClean="0">
                <a:solidFill>
                  <a:prstClr val="black"/>
                </a:solidFill>
                <a:latin typeface="Calibri" panose="020F0502020204030204" pitchFamily="34" charset="0"/>
                <a:hlinkClick r:id="rId5"/>
              </a:rPr>
              <a:t>www.kickstarter.com</a:t>
            </a:r>
            <a:r>
              <a:rPr lang="es-ES" dirty="0" smtClean="0">
                <a:solidFill>
                  <a:prstClr val="black"/>
                </a:solidFill>
                <a:latin typeface="Calibri" panose="020F0502020204030204" pitchFamily="34" charset="0"/>
              </a:rPr>
              <a:t>  </a:t>
            </a:r>
            <a:r>
              <a:rPr lang="es-ES" dirty="0" smtClean="0">
                <a:solidFill>
                  <a:prstClr val="black"/>
                </a:solidFill>
                <a:latin typeface="Calibri" panose="020F0502020204030204" pitchFamily="34" charset="0"/>
                <a:hlinkClick r:id="rId6"/>
              </a:rPr>
              <a:t>www.indiegogo.com</a:t>
            </a:r>
            <a:r>
              <a:rPr lang="es-ES" dirty="0" smtClean="0">
                <a:solidFill>
                  <a:prstClr val="black"/>
                </a:solidFill>
                <a:latin typeface="Calibri" panose="020F0502020204030204" pitchFamily="34" charset="0"/>
              </a:rPr>
              <a:t> </a:t>
            </a:r>
          </a:p>
          <a:p>
            <a:endParaRPr lang="es-ES" dirty="0" smtClean="0">
              <a:solidFill>
                <a:prstClr val="black"/>
              </a:solidFill>
            </a:endParaRPr>
          </a:p>
          <a:p>
            <a:endParaRPr lang="es-ES" dirty="0" smtClean="0">
              <a:solidFill>
                <a:prstClr val="black"/>
              </a:solidFill>
            </a:endParaRPr>
          </a:p>
        </p:txBody>
      </p:sp>
    </p:spTree>
    <p:extLst>
      <p:ext uri="{BB962C8B-B14F-4D97-AF65-F5344CB8AC3E}">
        <p14:creationId xmlns:p14="http://schemas.microsoft.com/office/powerpoint/2010/main" val="768778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p:txBody>
          <a:bodyPr>
            <a:normAutofit/>
          </a:bodyPr>
          <a:lstStyle/>
          <a:p>
            <a:r>
              <a:rPr lang="es-ES" dirty="0" smtClean="0">
                <a:latin typeface="Calibri" panose="020F0502020204030204" pitchFamily="34" charset="0"/>
              </a:rPr>
              <a:t>¿CUÁL?</a:t>
            </a:r>
            <a:br>
              <a:rPr lang="es-ES" dirty="0" smtClean="0">
                <a:latin typeface="Calibri" panose="020F0502020204030204" pitchFamily="34" charset="0"/>
              </a:rPr>
            </a:br>
            <a:r>
              <a:rPr lang="es-ES" sz="2700" dirty="0" smtClean="0">
                <a:latin typeface="Calibri" panose="020F0502020204030204" pitchFamily="34" charset="0"/>
              </a:rPr>
              <a:t>FINANCIACIÓN EXTERNA Y FINANCIACIÓN INTERNA</a:t>
            </a:r>
            <a:endParaRPr lang="es-ES" sz="2700" dirty="0">
              <a:latin typeface="Calibri" panose="020F0502020204030204" pitchFamily="34" charset="0"/>
            </a:endParaRPr>
          </a:p>
        </p:txBody>
      </p:sp>
      <p:sp>
        <p:nvSpPr>
          <p:cNvPr id="6" name="5 CuadroTexto"/>
          <p:cNvSpPr txBox="1"/>
          <p:nvPr/>
        </p:nvSpPr>
        <p:spPr>
          <a:xfrm>
            <a:off x="116244" y="1916832"/>
            <a:ext cx="8856984" cy="3693319"/>
          </a:xfrm>
          <a:prstGeom prst="rect">
            <a:avLst/>
          </a:prstGeom>
          <a:noFill/>
        </p:spPr>
        <p:txBody>
          <a:bodyPr wrap="square" rtlCol="0">
            <a:spAutoFit/>
          </a:bodyPr>
          <a:lstStyle/>
          <a:p>
            <a:r>
              <a:rPr lang="es-ES" dirty="0" smtClean="0">
                <a:latin typeface="Calibri" panose="020F0502020204030204" pitchFamily="34" charset="0"/>
              </a:rPr>
              <a:t>FINANCIACIÓN INTERNA</a:t>
            </a:r>
          </a:p>
          <a:p>
            <a:r>
              <a:rPr lang="es-ES" dirty="0">
                <a:solidFill>
                  <a:prstClr val="black"/>
                </a:solidFill>
                <a:latin typeface="Calibri" panose="020F0502020204030204" pitchFamily="34" charset="0"/>
              </a:rPr>
              <a:t>INVERSORES: podemos asociarnos con inversores logrando que financien nuestro proyecto a cambio de un porcentaje. Una manera de conseguir inversores es darnos a conocer yendo a jornadas y eventos empresariales  (hablaremos de ellos más tarde) y ampliando nuestros contactos</a:t>
            </a:r>
            <a:r>
              <a:rPr lang="es-ES" dirty="0" smtClean="0">
                <a:solidFill>
                  <a:prstClr val="black"/>
                </a:solidFill>
                <a:latin typeface="Calibri" panose="020F0502020204030204" pitchFamily="34" charset="0"/>
              </a:rPr>
              <a:t>.</a:t>
            </a:r>
            <a:endParaRPr lang="es-ES" dirty="0" smtClean="0">
              <a:latin typeface="Calibri" panose="020F0502020204030204" pitchFamily="34" charset="0"/>
            </a:endParaRPr>
          </a:p>
          <a:p>
            <a:r>
              <a:rPr lang="es-ES" dirty="0" smtClean="0">
                <a:latin typeface="Calibri" panose="020F0502020204030204" pitchFamily="34" charset="0"/>
              </a:rPr>
              <a:t>SUBVENCIONES: siempre tenemos que estar pendientes de las subvenciones que tengamos disponibles en nuestro sector y los pazos para inscribirnos. En la web </a:t>
            </a:r>
            <a:r>
              <a:rPr lang="es-ES" dirty="0" smtClean="0">
                <a:latin typeface="Calibri" panose="020F0502020204030204" pitchFamily="34" charset="0"/>
                <a:hlinkClick r:id="rId2"/>
              </a:rPr>
              <a:t>www.ypime.org</a:t>
            </a:r>
            <a:r>
              <a:rPr lang="es-ES" dirty="0" smtClean="0">
                <a:latin typeface="Calibri" panose="020F0502020204030204" pitchFamily="34" charset="0"/>
              </a:rPr>
              <a:t> nos encontraremos todas las ayudas y subvenciones públicas existentes que ofrece el Gobierno de España, a que sectores perteneces, plazos </a:t>
            </a:r>
            <a:r>
              <a:rPr lang="es-ES" dirty="0">
                <a:latin typeface="Calibri" panose="020F0502020204030204" pitchFamily="34" charset="0"/>
              </a:rPr>
              <a:t>y</a:t>
            </a:r>
            <a:r>
              <a:rPr lang="es-ES" dirty="0" smtClean="0">
                <a:latin typeface="Calibri" panose="020F0502020204030204" pitchFamily="34" charset="0"/>
              </a:rPr>
              <a:t> requisitos. Ahora vamos a ver una ayuda que financiaría la exportación de nuestra empresa a otros países de la Unión Europea. El proyecto se llama Pyme-Invierte y está financiado por la propia Unión Europea para facilitar la movilidad empresarial. Nos encontraremos toda la </a:t>
            </a:r>
            <a:r>
              <a:rPr lang="es-ES" dirty="0" err="1" smtClean="0">
                <a:latin typeface="Calibri" panose="020F0502020204030204" pitchFamily="34" charset="0"/>
              </a:rPr>
              <a:t>infomación</a:t>
            </a:r>
            <a:r>
              <a:rPr lang="es-ES" dirty="0" smtClean="0">
                <a:latin typeface="Calibri" panose="020F0502020204030204" pitchFamily="34" charset="0"/>
              </a:rPr>
              <a:t> en el apartado de ayudas y subvenciones de </a:t>
            </a:r>
            <a:r>
              <a:rPr lang="es-ES" dirty="0" smtClean="0">
                <a:latin typeface="Calibri" panose="020F0502020204030204" pitchFamily="34" charset="0"/>
                <a:hlinkClick r:id="rId3"/>
              </a:rPr>
              <a:t>www.enisa.es</a:t>
            </a:r>
            <a:r>
              <a:rPr lang="es-ES" dirty="0" smtClean="0">
                <a:latin typeface="Calibri" panose="020F0502020204030204" pitchFamily="34" charset="0"/>
              </a:rPr>
              <a:t> o </a:t>
            </a:r>
            <a:r>
              <a:rPr lang="es-ES" dirty="0" smtClean="0">
                <a:latin typeface="Calibri" panose="020F0502020204030204" pitchFamily="34" charset="0"/>
                <a:hlinkClick r:id="rId4"/>
              </a:rPr>
              <a:t>www.icex.es</a:t>
            </a:r>
            <a:r>
              <a:rPr lang="es-ES" dirty="0" smtClean="0">
                <a:latin typeface="Calibri" panose="020F0502020204030204" pitchFamily="34" charset="0"/>
              </a:rPr>
              <a:t> </a:t>
            </a:r>
          </a:p>
        </p:txBody>
      </p:sp>
    </p:spTree>
    <p:extLst>
      <p:ext uri="{BB962C8B-B14F-4D97-AF65-F5344CB8AC3E}">
        <p14:creationId xmlns:p14="http://schemas.microsoft.com/office/powerpoint/2010/main" val="2209884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latin typeface="Calibri" panose="020F0502020204030204" pitchFamily="34" charset="0"/>
              </a:rPr>
              <a:t>APLICACIONES</a:t>
            </a:r>
            <a:endParaRPr lang="es-ES" dirty="0">
              <a:latin typeface="Calibri" panose="020F0502020204030204" pitchFamily="34" charset="0"/>
            </a:endParaRPr>
          </a:p>
        </p:txBody>
      </p:sp>
      <p:sp>
        <p:nvSpPr>
          <p:cNvPr id="3" name="2 CuadroTexto"/>
          <p:cNvSpPr txBox="1"/>
          <p:nvPr/>
        </p:nvSpPr>
        <p:spPr>
          <a:xfrm>
            <a:off x="251520" y="1447412"/>
            <a:ext cx="8424936" cy="4801314"/>
          </a:xfrm>
          <a:prstGeom prst="rect">
            <a:avLst/>
          </a:prstGeom>
          <a:noFill/>
        </p:spPr>
        <p:txBody>
          <a:bodyPr wrap="square" rtlCol="0">
            <a:spAutoFit/>
          </a:bodyPr>
          <a:lstStyle/>
          <a:p>
            <a:r>
              <a:rPr lang="es-ES" dirty="0" smtClean="0">
                <a:latin typeface="Calibri" panose="020F0502020204030204" pitchFamily="34" charset="0"/>
              </a:rPr>
              <a:t>En este apartado veremos aplicaciones  que nos harán más cómoda nuestra actividad </a:t>
            </a:r>
          </a:p>
          <a:p>
            <a:r>
              <a:rPr lang="es-ES" dirty="0" smtClean="0">
                <a:latin typeface="Calibri" panose="020F0502020204030204" pitchFamily="34" charset="0"/>
              </a:rPr>
              <a:t>empresarial en diferentes apartados. Podemos crear el logo de nuestra empresa en webs como </a:t>
            </a:r>
            <a:r>
              <a:rPr lang="es-ES" dirty="0" smtClean="0">
                <a:latin typeface="Calibri" panose="020F0502020204030204" pitchFamily="34" charset="0"/>
                <a:hlinkClick r:id="rId2"/>
              </a:rPr>
              <a:t>www.logaster.com</a:t>
            </a:r>
            <a:r>
              <a:rPr lang="es-ES" dirty="0" smtClean="0">
                <a:latin typeface="Calibri" panose="020F0502020204030204" pitchFamily="34" charset="0"/>
              </a:rPr>
              <a:t> que aunque al </a:t>
            </a:r>
            <a:r>
              <a:rPr lang="es-ES" dirty="0">
                <a:latin typeface="Calibri" panose="020F0502020204030204" pitchFamily="34" charset="0"/>
              </a:rPr>
              <a:t>f</a:t>
            </a:r>
            <a:r>
              <a:rPr lang="es-ES" dirty="0" smtClean="0">
                <a:latin typeface="Calibri" panose="020F0502020204030204" pitchFamily="34" charset="0"/>
              </a:rPr>
              <a:t>inal lo dejemos en manos de profesionales del marketing, nos servirá de patrón </a:t>
            </a:r>
            <a:r>
              <a:rPr lang="es-ES" dirty="0">
                <a:latin typeface="Calibri" panose="020F0502020204030204" pitchFamily="34" charset="0"/>
              </a:rPr>
              <a:t>p</a:t>
            </a:r>
            <a:r>
              <a:rPr lang="es-ES" dirty="0" smtClean="0">
                <a:latin typeface="Calibri" panose="020F0502020204030204" pitchFamily="34" charset="0"/>
              </a:rPr>
              <a:t>ara ver y juntar ideas que nos gusten, gamas de colores,… Esta web mencionada te  permite descargar un logo de baja resolución gratuitamente</a:t>
            </a:r>
            <a:r>
              <a:rPr lang="es-ES" dirty="0">
                <a:latin typeface="Calibri" panose="020F0502020204030204" pitchFamily="34" charset="0"/>
              </a:rPr>
              <a:t> </a:t>
            </a:r>
            <a:r>
              <a:rPr lang="es-ES" dirty="0" smtClean="0">
                <a:latin typeface="Calibri" panose="020F0502020204030204" pitchFamily="34" charset="0"/>
              </a:rPr>
              <a:t>y si se quisiese en alta resolución, ya sería de pago (unos diez dólares).</a:t>
            </a:r>
          </a:p>
          <a:p>
            <a:r>
              <a:rPr lang="es-ES" dirty="0" smtClean="0">
                <a:latin typeface="Calibri" panose="020F0502020204030204" pitchFamily="34" charset="0"/>
              </a:rPr>
              <a:t>En el apartado de administración en la empresa nos encontramos aplicaciones como </a:t>
            </a:r>
            <a:r>
              <a:rPr lang="es-ES" b="1" dirty="0" err="1" smtClean="0">
                <a:latin typeface="Calibri" panose="020F0502020204030204" pitchFamily="34" charset="0"/>
              </a:rPr>
              <a:t>Mint</a:t>
            </a:r>
            <a:r>
              <a:rPr lang="es-ES" b="1" dirty="0" smtClean="0">
                <a:latin typeface="Calibri" panose="020F0502020204030204" pitchFamily="34" charset="0"/>
              </a:rPr>
              <a:t> </a:t>
            </a:r>
            <a:r>
              <a:rPr lang="es-ES" dirty="0" smtClean="0">
                <a:latin typeface="Calibri" panose="020F0502020204030204" pitchFamily="34" charset="0"/>
              </a:rPr>
              <a:t>que se conecta a la cuenta bancaria de la empresa para monitorizar las acciones de la empresa es decir, transacciones, transferencias, etc. También nos hace las cuentas básicas en la versión gratuita, en la de pago tenemos muchas más opciones. La encontramos en sistemas operativos como  IOS, Android; Amazon y Windows.</a:t>
            </a:r>
          </a:p>
          <a:p>
            <a:r>
              <a:rPr lang="es-ES" b="1" dirty="0" smtClean="0">
                <a:latin typeface="Calibri" panose="020F0502020204030204" pitchFamily="34" charset="0"/>
              </a:rPr>
              <a:t>A nivel comunicaciones tenemos </a:t>
            </a:r>
            <a:r>
              <a:rPr lang="es-ES" b="1" dirty="0" err="1" smtClean="0">
                <a:latin typeface="Calibri" panose="020F0502020204030204" pitchFamily="34" charset="0"/>
              </a:rPr>
              <a:t>Linkedin</a:t>
            </a:r>
            <a:r>
              <a:rPr lang="es-ES" b="1" dirty="0" smtClean="0">
                <a:latin typeface="Calibri" panose="020F0502020204030204" pitchFamily="34" charset="0"/>
              </a:rPr>
              <a:t> </a:t>
            </a:r>
            <a:r>
              <a:rPr lang="es-ES" dirty="0" smtClean="0">
                <a:latin typeface="Calibri" panose="020F0502020204030204" pitchFamily="34" charset="0"/>
              </a:rPr>
              <a:t>que nos permitirá establecer una </a:t>
            </a:r>
            <a:r>
              <a:rPr lang="es-ES" dirty="0" err="1" smtClean="0">
                <a:latin typeface="Calibri" panose="020F0502020204030204" pitchFamily="34" charset="0"/>
              </a:rPr>
              <a:t>relació</a:t>
            </a:r>
            <a:r>
              <a:rPr lang="es-ES" dirty="0" smtClean="0">
                <a:latin typeface="Calibri" panose="020F0502020204030204" pitchFamily="34" charset="0"/>
              </a:rPr>
              <a:t> profesional con empresas de nuestro mismo sector u otros, anunciar nuestras vacantes, revisar currículos,… También tiene versión gratuita y de pago y está disponible para los mismos sistemas operativos.</a:t>
            </a:r>
            <a:endParaRPr lang="es-ES" b="1" dirty="0" smtClean="0">
              <a:latin typeface="Calibri" panose="020F0502020204030204" pitchFamily="34" charset="0"/>
            </a:endParaRPr>
          </a:p>
          <a:p>
            <a:endParaRPr lang="es-ES" dirty="0"/>
          </a:p>
        </p:txBody>
      </p:sp>
    </p:spTree>
    <p:extLst>
      <p:ext uri="{BB962C8B-B14F-4D97-AF65-F5344CB8AC3E}">
        <p14:creationId xmlns:p14="http://schemas.microsoft.com/office/powerpoint/2010/main" val="1036169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latin typeface="Calibri" panose="020F0502020204030204" pitchFamily="34" charset="0"/>
              </a:rPr>
              <a:t>TRÁMITES PARA LA CREACIÓN Y EXPANSIÓN</a:t>
            </a:r>
            <a:endParaRPr lang="es-ES" dirty="0">
              <a:latin typeface="Calibri" panose="020F0502020204030204" pitchFamily="34" charset="0"/>
            </a:endParaRPr>
          </a:p>
        </p:txBody>
      </p:sp>
      <p:sp>
        <p:nvSpPr>
          <p:cNvPr id="6" name="5 CuadroTexto"/>
          <p:cNvSpPr txBox="1"/>
          <p:nvPr/>
        </p:nvSpPr>
        <p:spPr>
          <a:xfrm>
            <a:off x="107505" y="1467580"/>
            <a:ext cx="8496944" cy="5355312"/>
          </a:xfrm>
          <a:prstGeom prst="rect">
            <a:avLst/>
          </a:prstGeom>
          <a:noFill/>
        </p:spPr>
        <p:txBody>
          <a:bodyPr wrap="square" rtlCol="0">
            <a:spAutoFit/>
          </a:bodyPr>
          <a:lstStyle/>
          <a:p>
            <a:r>
              <a:rPr lang="es-ES" dirty="0" smtClean="0">
                <a:latin typeface="Calibri" panose="020F0502020204030204" pitchFamily="34" charset="0"/>
              </a:rPr>
              <a:t>En este apartado además de facilitar información sobre la creación y expansión de empresas</a:t>
            </a:r>
          </a:p>
          <a:p>
            <a:r>
              <a:rPr lang="es-ES" dirty="0">
                <a:latin typeface="Calibri" panose="020F0502020204030204" pitchFamily="34" charset="0"/>
              </a:rPr>
              <a:t>d</a:t>
            </a:r>
            <a:r>
              <a:rPr lang="es-ES" dirty="0" smtClean="0">
                <a:latin typeface="Calibri" panose="020F0502020204030204" pitchFamily="34" charset="0"/>
              </a:rPr>
              <a:t>entro de la Unión Europea, queríamos facilitar los trámites más básicos para la creación de </a:t>
            </a:r>
          </a:p>
          <a:p>
            <a:r>
              <a:rPr lang="es-ES" dirty="0" smtClean="0">
                <a:latin typeface="Calibri" panose="020F0502020204030204" pitchFamily="34" charset="0"/>
              </a:rPr>
              <a:t>Una empresa dentro de España. Cuando queremos crear o expandir nuestra empresa dentro de la UE</a:t>
            </a:r>
          </a:p>
          <a:p>
            <a:r>
              <a:rPr lang="es-ES" dirty="0" smtClean="0">
                <a:latin typeface="Calibri" panose="020F0502020204030204" pitchFamily="34" charset="0"/>
              </a:rPr>
              <a:t>Lo primero que tenemos que hacer es dirigirnos al punto de contacto nacional más cercano (embajadas), desde esta</a:t>
            </a:r>
          </a:p>
          <a:p>
            <a:r>
              <a:rPr lang="es-ES" dirty="0" smtClean="0">
                <a:latin typeface="Calibri" panose="020F0502020204030204" pitchFamily="34" charset="0"/>
              </a:rPr>
              <a:t>Podremos informarnos de todos los trámites y normativas que se tenga que hacer en ese país y hacerlo de manera online en la propia </a:t>
            </a:r>
          </a:p>
          <a:p>
            <a:r>
              <a:rPr lang="es-ES" dirty="0" smtClean="0">
                <a:latin typeface="Calibri" panose="020F0502020204030204" pitchFamily="34" charset="0"/>
              </a:rPr>
              <a:t>Embajada. En </a:t>
            </a:r>
            <a:r>
              <a:rPr lang="es-ES" dirty="0" smtClean="0">
                <a:latin typeface="Calibri" panose="020F0502020204030204" pitchFamily="34" charset="0"/>
                <a:hlinkClick r:id="rId2"/>
              </a:rPr>
              <a:t>www.europa.eu</a:t>
            </a:r>
            <a:r>
              <a:rPr lang="es-ES" dirty="0" smtClean="0">
                <a:latin typeface="Calibri" panose="020F0502020204030204" pitchFamily="34" charset="0"/>
              </a:rPr>
              <a:t> nos encontraremos con toda la información para la creación de empresas en UE, ayudas, financiación, formas de</a:t>
            </a:r>
          </a:p>
          <a:p>
            <a:r>
              <a:rPr lang="es-ES" dirty="0" smtClean="0">
                <a:latin typeface="Calibri" panose="020F0502020204030204" pitchFamily="34" charset="0"/>
              </a:rPr>
              <a:t>Pago,…</a:t>
            </a:r>
          </a:p>
          <a:p>
            <a:r>
              <a:rPr lang="es-ES" dirty="0" smtClean="0">
                <a:latin typeface="Calibri" panose="020F0502020204030204" pitchFamily="34" charset="0"/>
              </a:rPr>
              <a:t>Dentro de los trámites fundamentales nos encontramos con la elección de la forma jurídica que va a tener nuestra empresa. Dentro de los parámetros y </a:t>
            </a:r>
          </a:p>
          <a:p>
            <a:r>
              <a:rPr lang="es-ES" dirty="0" smtClean="0">
                <a:latin typeface="Calibri" panose="020F0502020204030204" pitchFamily="34" charset="0"/>
              </a:rPr>
              <a:t>Características de cada tipo, debemos de elegir la que mejor nos represente. Alta en el censo de empresarios, profesionales y retenedores: es una declaración</a:t>
            </a:r>
          </a:p>
          <a:p>
            <a:r>
              <a:rPr lang="es-ES" dirty="0" smtClean="0">
                <a:latin typeface="Calibri" panose="020F0502020204030204" pitchFamily="34" charset="0"/>
              </a:rPr>
              <a:t>De la actividad que debemos de presentar a efectos fiscales los empresarios individuales, los profesionales y las sociedades. </a:t>
            </a:r>
          </a:p>
        </p:txBody>
      </p:sp>
    </p:spTree>
    <p:extLst>
      <p:ext uri="{BB962C8B-B14F-4D97-AF65-F5344CB8AC3E}">
        <p14:creationId xmlns:p14="http://schemas.microsoft.com/office/powerpoint/2010/main" val="3538265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90872" y="188640"/>
            <a:ext cx="8229600" cy="1252728"/>
          </a:xfrm>
        </p:spPr>
        <p:txBody>
          <a:bodyPr>
            <a:normAutofit fontScale="90000"/>
          </a:bodyPr>
          <a:lstStyle/>
          <a:p>
            <a:r>
              <a:rPr lang="es-ES" dirty="0">
                <a:latin typeface="Calibri" panose="020F0502020204030204" pitchFamily="34" charset="0"/>
              </a:rPr>
              <a:t>TRÁMITES PARA LA CREACIÓN Y EXPANSIÓN</a:t>
            </a:r>
          </a:p>
        </p:txBody>
      </p:sp>
      <p:sp>
        <p:nvSpPr>
          <p:cNvPr id="4" name="3 CuadroTexto"/>
          <p:cNvSpPr txBox="1"/>
          <p:nvPr/>
        </p:nvSpPr>
        <p:spPr>
          <a:xfrm flipH="1">
            <a:off x="107504" y="1287596"/>
            <a:ext cx="8712968" cy="5632311"/>
          </a:xfrm>
          <a:prstGeom prst="rect">
            <a:avLst/>
          </a:prstGeom>
          <a:noFill/>
        </p:spPr>
        <p:txBody>
          <a:bodyPr wrap="square" rtlCol="0">
            <a:spAutoFit/>
          </a:bodyPr>
          <a:lstStyle/>
          <a:p>
            <a:pPr lvl="0"/>
            <a:r>
              <a:rPr lang="es-ES" dirty="0">
                <a:solidFill>
                  <a:prstClr val="black"/>
                </a:solidFill>
                <a:latin typeface="Calibri" panose="020F0502020204030204" pitchFamily="34" charset="0"/>
              </a:rPr>
              <a:t>Alta en el régimen de autónomos</a:t>
            </a:r>
            <a:r>
              <a:rPr lang="es-ES" dirty="0" smtClean="0">
                <a:solidFill>
                  <a:prstClr val="black"/>
                </a:solidFill>
                <a:latin typeface="Calibri" panose="020F0502020204030204" pitchFamily="34" charset="0"/>
              </a:rPr>
              <a:t>: para poder realizar el alta debemos de entregar el documento de afiliación presentado junto con los demás papeles que nos indiquen en la Tesorería General que nos corresponda junto a todos los certificados y papeles que nos soliciten. Lo podremos hacer hasta 30 días después de haber iniciado la actividad.</a:t>
            </a:r>
          </a:p>
          <a:p>
            <a:pPr lvl="0"/>
            <a:r>
              <a:rPr lang="es-ES" dirty="0" smtClean="0">
                <a:solidFill>
                  <a:prstClr val="black"/>
                </a:solidFill>
                <a:latin typeface="Calibri" panose="020F0502020204030204" pitchFamily="34" charset="0"/>
              </a:rPr>
              <a:t>Impuesto sobre actividades económicas: dependiendo de las actividades que realicemos en nuestra empresa, dependerá el impuesto que derive de éstas y que deberemos de pagar a la Agencia Tributaria con un plazo máximo de 1 mes desde el inicio de la actividad.</a:t>
            </a:r>
          </a:p>
          <a:p>
            <a:pPr lvl="0"/>
            <a:r>
              <a:rPr lang="es-ES" dirty="0" smtClean="0">
                <a:solidFill>
                  <a:prstClr val="black"/>
                </a:solidFill>
                <a:latin typeface="Calibri" panose="020F0502020204030204" pitchFamily="34" charset="0"/>
              </a:rPr>
              <a:t>Solicitud del libro de visita:  cuando la Inspección de Trabajo y Seguridad Social nos realice una visita a un centro de trabajo, el funcionario nos extenderá una diligencia en éste.</a:t>
            </a:r>
          </a:p>
          <a:p>
            <a:pPr lvl="0"/>
            <a:r>
              <a:rPr lang="es-ES" dirty="0" smtClean="0">
                <a:solidFill>
                  <a:prstClr val="black"/>
                </a:solidFill>
                <a:latin typeface="Calibri" panose="020F0502020204030204" pitchFamily="34" charset="0"/>
              </a:rPr>
              <a:t>Solicitud del número de patronal: sólo realizaremos este trámite cuando contratemos a alguien y lo realizaremos antes de que éste inicie su actividad en la Tesorería General de la Seguridad Social que corresponda al domicilio de la empresa.</a:t>
            </a:r>
          </a:p>
          <a:p>
            <a:pPr lvl="0"/>
            <a:r>
              <a:rPr lang="es-ES" dirty="0" smtClean="0">
                <a:solidFill>
                  <a:prstClr val="black"/>
                </a:solidFill>
                <a:latin typeface="Calibri" panose="020F0502020204030204" pitchFamily="34" charset="0"/>
              </a:rPr>
              <a:t>Comunicación de apertura de centro de trabajo: se realizará cada vez que se proceda a una nueva apertura de un centro de trabajo. Lo realizaremos en la Dirección Provincial de Trabajo, Seguridad Social y Asuntos Sociales y tendremos de plazo los 30 días siguientes al inicio o reanudación de la actividad.</a:t>
            </a:r>
          </a:p>
          <a:p>
            <a:pPr lvl="0"/>
            <a:r>
              <a:rPr lang="es-ES" dirty="0" smtClean="0">
                <a:solidFill>
                  <a:prstClr val="black"/>
                </a:solidFill>
                <a:latin typeface="Calibri" panose="020F0502020204030204" pitchFamily="34" charset="0"/>
              </a:rPr>
              <a:t>Licencia de obras: es necesaria para efectuar cualquier tipo de obras en un local, nave o establecimiento. Se debe pedir en el Ayuntamiento junto con los planos, presupuestos, impreso del formulario y otros papeles que nos especificarán (dependiendo de la obra varía).</a:t>
            </a:r>
            <a:endParaRPr lang="es-ES" dirty="0">
              <a:solidFill>
                <a:prstClr val="black"/>
              </a:solidFill>
              <a:latin typeface="Calibri" panose="020F0502020204030204" pitchFamily="34" charset="0"/>
            </a:endParaRPr>
          </a:p>
        </p:txBody>
      </p:sp>
    </p:spTree>
    <p:extLst>
      <p:ext uri="{BB962C8B-B14F-4D97-AF65-F5344CB8AC3E}">
        <p14:creationId xmlns:p14="http://schemas.microsoft.com/office/powerpoint/2010/main" val="1128781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latin typeface="Calibri" panose="020F0502020204030204" pitchFamily="34" charset="0"/>
              </a:rPr>
              <a:t>MARKETING</a:t>
            </a:r>
            <a:endParaRPr lang="es-ES" dirty="0">
              <a:latin typeface="Calibri" panose="020F0502020204030204" pitchFamily="34" charset="0"/>
            </a:endParaRPr>
          </a:p>
        </p:txBody>
      </p:sp>
      <p:sp>
        <p:nvSpPr>
          <p:cNvPr id="4" name="3 CuadroTexto"/>
          <p:cNvSpPr txBox="1"/>
          <p:nvPr/>
        </p:nvSpPr>
        <p:spPr>
          <a:xfrm>
            <a:off x="108636" y="1412776"/>
            <a:ext cx="8640960" cy="3970318"/>
          </a:xfrm>
          <a:prstGeom prst="rect">
            <a:avLst/>
          </a:prstGeom>
          <a:noFill/>
        </p:spPr>
        <p:txBody>
          <a:bodyPr wrap="square" rtlCol="0">
            <a:spAutoFit/>
          </a:bodyPr>
          <a:lstStyle/>
          <a:p>
            <a:r>
              <a:rPr lang="es-ES" dirty="0" smtClean="0">
                <a:latin typeface="Calibri" panose="020F0502020204030204" pitchFamily="34" charset="0"/>
              </a:rPr>
              <a:t>El marketing son las actividades empresariales que se realizan con e</a:t>
            </a:r>
            <a:r>
              <a:rPr lang="es-ES" dirty="0" smtClean="0">
                <a:latin typeface="Calibri" panose="020F0502020204030204" pitchFamily="34" charset="0"/>
              </a:rPr>
              <a:t>l fin de conseguir</a:t>
            </a:r>
          </a:p>
          <a:p>
            <a:r>
              <a:rPr lang="es-ES" dirty="0" smtClean="0">
                <a:latin typeface="Calibri" panose="020F0502020204030204" pitchFamily="34" charset="0"/>
              </a:rPr>
              <a:t>beneficios para el consumidor y la empresa, la cual </a:t>
            </a:r>
            <a:r>
              <a:rPr lang="es-ES" dirty="0">
                <a:latin typeface="Calibri" panose="020F0502020204030204" pitchFamily="34" charset="0"/>
              </a:rPr>
              <a:t>c</a:t>
            </a:r>
            <a:r>
              <a:rPr lang="es-ES" dirty="0" smtClean="0">
                <a:latin typeface="Calibri" panose="020F0502020204030204" pitchFamily="34" charset="0"/>
              </a:rPr>
              <a:t>onsigue promocionarse. Dentro del </a:t>
            </a:r>
          </a:p>
          <a:p>
            <a:r>
              <a:rPr lang="es-ES" dirty="0" smtClean="0">
                <a:latin typeface="Calibri" panose="020F0502020204030204" pitchFamily="34" charset="0"/>
              </a:rPr>
              <a:t>marketing las acciones más básicas </a:t>
            </a:r>
            <a:r>
              <a:rPr lang="es-ES" dirty="0">
                <a:latin typeface="Calibri" panose="020F0502020204030204" pitchFamily="34" charset="0"/>
              </a:rPr>
              <a:t>y</a:t>
            </a:r>
            <a:r>
              <a:rPr lang="es-ES" dirty="0" smtClean="0">
                <a:latin typeface="Calibri" panose="020F0502020204030204" pitchFamily="34" charset="0"/>
              </a:rPr>
              <a:t> usuales son: analizar el comportamiento del</a:t>
            </a:r>
          </a:p>
          <a:p>
            <a:r>
              <a:rPr lang="es-ES" dirty="0" smtClean="0">
                <a:latin typeface="Calibri" panose="020F0502020204030204" pitchFamily="34" charset="0"/>
              </a:rPr>
              <a:t>consumidor, realizar encuestas, c</a:t>
            </a:r>
            <a:r>
              <a:rPr lang="es-ES" dirty="0" smtClean="0">
                <a:latin typeface="Calibri" panose="020F0502020204030204" pitchFamily="34" charset="0"/>
              </a:rPr>
              <a:t>rear nombres y marcas comerciales, crear y llevar a cabo planes de marketing, </a:t>
            </a:r>
            <a:r>
              <a:rPr lang="es-ES" dirty="0">
                <a:latin typeface="Calibri" panose="020F0502020204030204" pitchFamily="34" charset="0"/>
              </a:rPr>
              <a:t>m</a:t>
            </a:r>
            <a:r>
              <a:rPr lang="es-ES" dirty="0" smtClean="0">
                <a:latin typeface="Calibri" panose="020F0502020204030204" pitchFamily="34" charset="0"/>
              </a:rPr>
              <a:t>odificar o eliminar productos, planear diseños, formas y colores, etc. </a:t>
            </a:r>
            <a:r>
              <a:rPr lang="es-ES" dirty="0" smtClean="0">
                <a:latin typeface="Calibri" panose="020F0502020204030204" pitchFamily="34" charset="0"/>
              </a:rPr>
              <a:t>Uno de los métodos más usuales es el método AIDDA (atención, interés, demostración, deseo y acción). </a:t>
            </a:r>
            <a:r>
              <a:rPr lang="es-ES" dirty="0" smtClean="0">
                <a:latin typeface="Calibri" panose="020F0502020204030204" pitchFamily="34" charset="0"/>
              </a:rPr>
              <a:t>Es importante el uso de testimonios de nuestros clientes satisfechos como carta de presentación entre otros consumidores</a:t>
            </a:r>
            <a:r>
              <a:rPr lang="es-ES" dirty="0">
                <a:latin typeface="Calibri" panose="020F0502020204030204" pitchFamily="34" charset="0"/>
              </a:rPr>
              <a:t> </a:t>
            </a:r>
            <a:r>
              <a:rPr lang="es-ES" dirty="0" smtClean="0">
                <a:latin typeface="Calibri" panose="020F0502020204030204" pitchFamily="34" charset="0"/>
              </a:rPr>
              <a:t>así como </a:t>
            </a:r>
            <a:r>
              <a:rPr lang="es-ES" dirty="0">
                <a:latin typeface="Calibri" panose="020F0502020204030204" pitchFamily="34" charset="0"/>
              </a:rPr>
              <a:t>l</a:t>
            </a:r>
            <a:r>
              <a:rPr lang="es-ES" dirty="0" smtClean="0">
                <a:latin typeface="Calibri" panose="020F0502020204030204" pitchFamily="34" charset="0"/>
              </a:rPr>
              <a:t>a búsqueda de referidos para encontrar nuevos clientes. El uso de incentivos para aumentar nuestras ventas mediante</a:t>
            </a:r>
            <a:r>
              <a:rPr lang="es-ES" dirty="0">
                <a:latin typeface="Calibri" panose="020F0502020204030204" pitchFamily="34" charset="0"/>
              </a:rPr>
              <a:t> </a:t>
            </a:r>
            <a:r>
              <a:rPr lang="es-ES" dirty="0" smtClean="0">
                <a:latin typeface="Calibri" panose="020F0502020204030204" pitchFamily="34" charset="0"/>
              </a:rPr>
              <a:t>p</a:t>
            </a:r>
            <a:r>
              <a:rPr lang="es-ES" dirty="0" smtClean="0">
                <a:latin typeface="Calibri" panose="020F0502020204030204" pitchFamily="34" charset="0"/>
              </a:rPr>
              <a:t>romociones, también es una buena opción, también podríamos usar la inclusión de servicios adicionales de forma gratuita para </a:t>
            </a:r>
            <a:r>
              <a:rPr lang="es-ES" dirty="0">
                <a:latin typeface="Calibri" panose="020F0502020204030204" pitchFamily="34" charset="0"/>
              </a:rPr>
              <a:t>a</a:t>
            </a:r>
            <a:r>
              <a:rPr lang="es-ES" dirty="0" smtClean="0">
                <a:latin typeface="Calibri" panose="020F0502020204030204" pitchFamily="34" charset="0"/>
              </a:rPr>
              <a:t>sí “tentar” más a nuestro cliente. </a:t>
            </a:r>
            <a:endParaRPr lang="es-ES" dirty="0">
              <a:latin typeface="Calibri" panose="020F0502020204030204" pitchFamily="34" charset="0"/>
            </a:endParaRPr>
          </a:p>
          <a:p>
            <a:r>
              <a:rPr lang="es-ES" dirty="0" smtClean="0">
                <a:latin typeface="Calibri" panose="020F0502020204030204" pitchFamily="34" charset="0"/>
              </a:rPr>
              <a:t>En el cartel tratamos sobre todos las redes sociales ya que es una forma de marketing gratuito y que cada vez está tomando más importancia y público. La imagen que demos hoy en día en las redes sociales, nos definirá.</a:t>
            </a:r>
          </a:p>
        </p:txBody>
      </p:sp>
    </p:spTree>
    <p:extLst>
      <p:ext uri="{BB962C8B-B14F-4D97-AF65-F5344CB8AC3E}">
        <p14:creationId xmlns:p14="http://schemas.microsoft.com/office/powerpoint/2010/main" val="2525521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latin typeface="Calibri" panose="020F0502020204030204" pitchFamily="34" charset="0"/>
              </a:rPr>
              <a:t>JORNADAS Y EVENTOS</a:t>
            </a:r>
            <a:endParaRPr lang="es-ES" dirty="0">
              <a:latin typeface="Calibri" panose="020F0502020204030204" pitchFamily="34" charset="0"/>
            </a:endParaRPr>
          </a:p>
        </p:txBody>
      </p:sp>
      <p:sp>
        <p:nvSpPr>
          <p:cNvPr id="4" name="3 CuadroTexto"/>
          <p:cNvSpPr txBox="1"/>
          <p:nvPr/>
        </p:nvSpPr>
        <p:spPr>
          <a:xfrm>
            <a:off x="107504" y="1223325"/>
            <a:ext cx="9036496" cy="5355312"/>
          </a:xfrm>
          <a:prstGeom prst="rect">
            <a:avLst/>
          </a:prstGeom>
          <a:noFill/>
        </p:spPr>
        <p:txBody>
          <a:bodyPr wrap="square" rtlCol="0">
            <a:spAutoFit/>
          </a:bodyPr>
          <a:lstStyle/>
          <a:p>
            <a:r>
              <a:rPr lang="es-ES" dirty="0" smtClean="0">
                <a:latin typeface="Calibri" panose="020F0502020204030204" pitchFamily="34" charset="0"/>
              </a:rPr>
              <a:t>Dentro de los eventos quisimos pronunciar los startups que son eventos en los cuales se reunirán emprendedores, inversores y grandes empresas, para crear proyectos juntos, encontrar inversores, darse a conocer,… Mencionamos la Startup Olé que se hace en ciudades españolas y vienen empresas y demás participantes de muchos otros países de la UE. En el evento hay un buen número de potencias y mesas redondas que giran entorno a las nuevas tecnologías y los negocios de alto potencial, un hackathon que mide la destreza para programar de los participantes o un foro destinado a poner en contacto a los emprendedores, distintas sesiones de networking y encuestas empresariales. También pusimos startups que se hacen en Barcelona y vienen de toda Europa, dando conferencias empresarios que resultaron exitosos en sus proyectos, podemos encontrar más información en </a:t>
            </a:r>
            <a:r>
              <a:rPr lang="es-ES" dirty="0" smtClean="0">
                <a:latin typeface="Calibri" panose="020F0502020204030204" pitchFamily="34" charset="0"/>
                <a:hlinkClick r:id="rId2"/>
              </a:rPr>
              <a:t>www.challenge.rs</a:t>
            </a:r>
            <a:r>
              <a:rPr lang="es-ES" dirty="0" smtClean="0">
                <a:latin typeface="Calibri" panose="020F0502020204030204" pitchFamily="34" charset="0"/>
              </a:rPr>
              <a:t> </a:t>
            </a:r>
          </a:p>
          <a:p>
            <a:r>
              <a:rPr lang="es-ES" dirty="0" smtClean="0">
                <a:latin typeface="Calibri" panose="020F0502020204030204" pitchFamily="34" charset="0"/>
              </a:rPr>
              <a:t>Otro evento es Frankinorte que está dirigido a todas las personas que están interesadas en crear su propio negocio, rentabilizar pequeños capitales, aprovechar locales comerciales, auto-emplearse, invertir en franquicia o ser un máster franquiciado. En este evento podrán conocer propuestas nacionales e internacionales y representantes de diferentes sectores. </a:t>
            </a:r>
          </a:p>
          <a:p>
            <a:r>
              <a:rPr lang="es-ES" dirty="0" smtClean="0">
                <a:latin typeface="Calibri" panose="020F0502020204030204" pitchFamily="34" charset="0"/>
              </a:rPr>
              <a:t>Otra opción interesante son los Premios Europeos a la Promoción Empresarial, que son una iniciativa para que los empresarios presenten su proyecto a través de seis categorías para poder premiar el más creativo e inspirador. En </a:t>
            </a:r>
            <a:r>
              <a:rPr lang="es-ES" dirty="0" smtClean="0">
                <a:latin typeface="Calibri" panose="020F0502020204030204" pitchFamily="34" charset="0"/>
                <a:hlinkClick r:id="rId3"/>
              </a:rPr>
              <a:t>www.ypime.org</a:t>
            </a:r>
            <a:r>
              <a:rPr lang="es-ES" dirty="0" smtClean="0">
                <a:latin typeface="Calibri" panose="020F0502020204030204" pitchFamily="34" charset="0"/>
              </a:rPr>
              <a:t> nos encontraremos toda la información y la de otros muchos premios.</a:t>
            </a:r>
          </a:p>
          <a:p>
            <a:endParaRPr lang="es-ES" dirty="0"/>
          </a:p>
        </p:txBody>
      </p:sp>
    </p:spTree>
    <p:extLst>
      <p:ext uri="{BB962C8B-B14F-4D97-AF65-F5344CB8AC3E}">
        <p14:creationId xmlns:p14="http://schemas.microsoft.com/office/powerpoint/2010/main" val="1079535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latin typeface="Calibri" panose="020F0502020204030204" pitchFamily="34" charset="0"/>
              </a:rPr>
              <a:t>JORNADAS Y EVENTOS</a:t>
            </a:r>
            <a:endParaRPr lang="es-ES" dirty="0">
              <a:latin typeface="Calibri" panose="020F0502020204030204" pitchFamily="34" charset="0"/>
            </a:endParaRPr>
          </a:p>
        </p:txBody>
      </p:sp>
      <p:sp>
        <p:nvSpPr>
          <p:cNvPr id="4" name="3 CuadroTexto"/>
          <p:cNvSpPr txBox="1"/>
          <p:nvPr/>
        </p:nvSpPr>
        <p:spPr>
          <a:xfrm>
            <a:off x="179512" y="1397999"/>
            <a:ext cx="8208912" cy="1754326"/>
          </a:xfrm>
          <a:prstGeom prst="rect">
            <a:avLst/>
          </a:prstGeom>
          <a:noFill/>
        </p:spPr>
        <p:txBody>
          <a:bodyPr wrap="square" rtlCol="0">
            <a:spAutoFit/>
          </a:bodyPr>
          <a:lstStyle/>
          <a:p>
            <a:r>
              <a:rPr lang="es-ES" dirty="0" smtClean="0">
                <a:latin typeface="Calibri" panose="020F0502020204030204" pitchFamily="34" charset="0"/>
              </a:rPr>
              <a:t>También disponemos de asociaciones que nos ayudarán durante todo el proceso.</a:t>
            </a:r>
          </a:p>
          <a:p>
            <a:r>
              <a:rPr lang="es-ES" dirty="0" smtClean="0">
                <a:latin typeface="Calibri" panose="020F0502020204030204" pitchFamily="34" charset="0"/>
              </a:rPr>
              <a:t>En </a:t>
            </a:r>
            <a:r>
              <a:rPr lang="es-ES" dirty="0" smtClean="0">
                <a:latin typeface="Calibri" panose="020F0502020204030204" pitchFamily="34" charset="0"/>
                <a:hlinkClick r:id="rId2"/>
              </a:rPr>
              <a:t>www.cultup.org</a:t>
            </a:r>
            <a:r>
              <a:rPr lang="es-ES" dirty="0" smtClean="0">
                <a:latin typeface="Calibri" panose="020F0502020204030204" pitchFamily="34" charset="0"/>
              </a:rPr>
              <a:t>  se encontrará ayuda para todos los jóvenes españoles que residen en el extranjero o van a hacerlo, también nos ayuda a mejorar nuestro perfil de trabajo y dan muchas charlas por toda Europa en ciudades como Londres, Berlín, Ámsterdam, Viena o París.</a:t>
            </a:r>
          </a:p>
          <a:p>
            <a:endParaRPr lang="es-ES" dirty="0"/>
          </a:p>
        </p:txBody>
      </p:sp>
    </p:spTree>
    <p:extLst>
      <p:ext uri="{BB962C8B-B14F-4D97-AF65-F5344CB8AC3E}">
        <p14:creationId xmlns:p14="http://schemas.microsoft.com/office/powerpoint/2010/main" val="32775386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Forma de ond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425</TotalTime>
  <Words>2086</Words>
  <Application>Microsoft Office PowerPoint</Application>
  <PresentationFormat>Presentación en pantalla (4:3)</PresentationFormat>
  <Paragraphs>71</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Forma de onda</vt:lpstr>
      <vt:lpstr>PROYECTO EUROPA</vt:lpstr>
      <vt:lpstr>IDEA DEL CARTEL: “¡EMERGE!”</vt:lpstr>
      <vt:lpstr>¡HE TENIDO UNA IDEA! ¿CÓMO LA HAGO POSIBLE?</vt:lpstr>
      <vt:lpstr>¿CUÁL? FINANCIACIÓN EXTERNA Y FINANCIACIÓN INTERNA</vt:lpstr>
      <vt:lpstr>¿CUÁL? FINANCIACIÓN EXTERNA Y FINANCIACIÓN INTERNA</vt:lpstr>
      <vt:lpstr>¿CUÁL? FINANCIACIÓN EXTERNA Y FINANCIACIÓN INTERNA</vt:lpstr>
      <vt:lpstr>APLICACIONES</vt:lpstr>
      <vt:lpstr>TRÁMITES PARA LA CREACIÓN Y EXPANSIÓN</vt:lpstr>
      <vt:lpstr>TRÁMITES PARA LA CREACIÓN Y EXPANSIÓN</vt:lpstr>
      <vt:lpstr>MARKETING</vt:lpstr>
      <vt:lpstr>JORNADAS Y EVENTOS</vt:lpstr>
      <vt:lpstr>JORNADAS Y EVENTOS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PROYECTO EUROPA</dc:title>
  <dc:creator>Leti</dc:creator>
  <cp:lastModifiedBy>Usuario</cp:lastModifiedBy>
  <cp:revision>26</cp:revision>
  <dcterms:created xsi:type="dcterms:W3CDTF">2016-04-28T10:39:32Z</dcterms:created>
  <dcterms:modified xsi:type="dcterms:W3CDTF">2016-05-02T13:58:30Z</dcterms:modified>
</cp:coreProperties>
</file>